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  <p:sldMasterId id="2147483686" r:id="rId2"/>
    <p:sldMasterId id="2147483687" r:id="rId3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ntserrat" panose="020B0604020202020204" charset="0"/>
      <p:regular r:id="rId31"/>
      <p:bold r:id="rId32"/>
      <p:italic r:id="rId33"/>
      <p:boldItalic r:id="rId34"/>
    </p:embeddedFont>
    <p:embeddedFont>
      <p:font typeface="Robo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2343F2-9826-4AEB-B472-8F1F5AA06CA2}">
  <a:tblStyle styleId="{D42343F2-9826-4AEB-B472-8F1F5AA06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63" autoAdjust="0"/>
  </p:normalViewPr>
  <p:slideViewPr>
    <p:cSldViewPr snapToGrid="0">
      <p:cViewPr varScale="1">
        <p:scale>
          <a:sx n="74" d="100"/>
          <a:sy n="74" d="100"/>
        </p:scale>
        <p:origin x="84" y="16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cd9ff67c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cd9ff67c1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ace750799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ace750799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0c95dcfa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0c95dcfa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ce750799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ce750799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aed0b9e44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aed0b9e44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ce750799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ce750799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4c0d07d01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7550" y="514350"/>
            <a:ext cx="3430500" cy="257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a4c0d07d01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a4c0d07d01_0_129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First Template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3c990358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3c990358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36575ba0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a36575ba0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aed0b9e44a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aed0b9e44a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ed0b9e44a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ed0b9e44a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cde5d827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cde5d827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ed0b9e44a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aed0b9e44a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ed0b9e44a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aed0b9e44a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a36575ba0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a36575ba0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cd9ff67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cd9ff67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36575ba01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36575ba01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3508e58f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a3508e58f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3508e58ff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3508e58ff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ce7507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ce75079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0c95dcfab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0c95dcfab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5c9e4d338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5c9e4d338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Google Shape;56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6" name="Google Shape;66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None/>
              <a:defRPr sz="2400" b="1">
                <a:solidFill>
                  <a:srgbClr val="000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4891594"/>
            <a:ext cx="9144000" cy="252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None/>
              <a:defRPr sz="2400" b="1">
                <a:solidFill>
                  <a:srgbClr val="0000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2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6" name="Google Shape;96;p2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" name="Google Shape;105;p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5" name="Google Shape;115;p2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graphic_P00003">
  <p:cSld name="Infographic_P0000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body" idx="1"/>
          </p:nvPr>
        </p:nvSpPr>
        <p:spPr>
          <a:xfrm>
            <a:off x="381002" y="675859"/>
            <a:ext cx="83685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rgbClr val="A5A5A5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>
            <a:off x="381002" y="133352"/>
            <a:ext cx="8368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100"/>
              <a:buFont typeface="Roboto"/>
              <a:buNone/>
              <a:defRPr sz="2100" b="0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+ SubTitle+Number">
  <p:cSld name="Main Title+ SubTitle+Numb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1752600" y="671297"/>
            <a:ext cx="56388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Roboto"/>
              <a:buNone/>
              <a:defRPr sz="1800" b="1" i="0" u="none" strike="noStrike" cap="non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body" idx="1"/>
          </p:nvPr>
        </p:nvSpPr>
        <p:spPr>
          <a:xfrm>
            <a:off x="2514600" y="935291"/>
            <a:ext cx="4114800" cy="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spcBef>
                <a:spcPts val="20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Arial"/>
              <a:buNone/>
              <a:defRPr sz="900" b="1" i="0" u="none" strike="noStrike" cap="none">
                <a:solidFill>
                  <a:srgbClr val="BFBFB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286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286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28"/>
          <p:cNvGrpSpPr/>
          <p:nvPr/>
        </p:nvGrpSpPr>
        <p:grpSpPr>
          <a:xfrm>
            <a:off x="0" y="5085032"/>
            <a:ext cx="9144077" cy="58378"/>
            <a:chOff x="0" y="6693778"/>
            <a:chExt cx="9144077" cy="77837"/>
          </a:xfrm>
        </p:grpSpPr>
        <p:sp>
          <p:nvSpPr>
            <p:cNvPr id="133" name="Google Shape;133;p28"/>
            <p:cNvSpPr/>
            <p:nvPr/>
          </p:nvSpPr>
          <p:spPr>
            <a:xfrm>
              <a:off x="0" y="6693778"/>
              <a:ext cx="2383200" cy="777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2383277" y="6693915"/>
              <a:ext cx="6760800" cy="77700"/>
            </a:xfrm>
            <a:prstGeom prst="rect">
              <a:avLst/>
            </a:prstGeom>
            <a:gradFill>
              <a:gsLst>
                <a:gs pos="0">
                  <a:srgbClr val="0092DA"/>
                </a:gs>
                <a:gs pos="10000">
                  <a:srgbClr val="94DEF9"/>
                </a:gs>
                <a:gs pos="21000">
                  <a:schemeClr val="lt1"/>
                </a:gs>
                <a:gs pos="77000">
                  <a:srgbClr val="00B0F0"/>
                </a:gs>
                <a:gs pos="100000">
                  <a:srgbClr val="0070C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115200" y="119058"/>
            <a:ext cx="8915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8"/>
          <p:cNvSpPr txBox="1">
            <a:spLocks noGrp="1"/>
          </p:cNvSpPr>
          <p:nvPr>
            <p:ph type="body" idx="1"/>
          </p:nvPr>
        </p:nvSpPr>
        <p:spPr>
          <a:xfrm>
            <a:off x="113954" y="437346"/>
            <a:ext cx="89151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0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3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47" name="Google Shape;147;p3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31"/>
          <p:cNvPicPr preferRelativeResize="0"/>
          <p:nvPr/>
        </p:nvPicPr>
        <p:blipFill rotWithShape="1">
          <a:blip r:embed="rId2">
            <a:alphaModFix/>
          </a:blip>
          <a:srcRect l="13027" t="-222" r="5400" b="3286"/>
          <a:stretch/>
        </p:blipFill>
        <p:spPr>
          <a:xfrm>
            <a:off x="-33750" y="-39575"/>
            <a:ext cx="9177749" cy="51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2"/>
          <p:cNvSpPr/>
          <p:nvPr/>
        </p:nvSpPr>
        <p:spPr>
          <a:xfrm>
            <a:off x="0" y="4891594"/>
            <a:ext cx="9144000" cy="2520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33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35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74" name="Google Shape;174;p3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6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3" name="Google Shape;183;p3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" name="Google Shape;184;p37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37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90" name="Google Shape;190;p3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39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93" name="Google Shape;193;p39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9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9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9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9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39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39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FF"/>
              </a:buClr>
              <a:buSzPts val="3000"/>
              <a:buFont typeface="Roboto"/>
              <a:buNone/>
              <a:defRPr sz="3000">
                <a:solidFill>
                  <a:srgbClr val="191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9" name="Google Shape;139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0" name="Google Shape;140;p2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icforesights.n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lectricforesights.net:5000/simulator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://electricforesights.net:500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/>
          <p:nvPr/>
        </p:nvSpPr>
        <p:spPr>
          <a:xfrm>
            <a:off x="75" y="-125"/>
            <a:ext cx="9144000" cy="51591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1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8" name="Google Shape;208;p41"/>
          <p:cNvPicPr preferRelativeResize="0"/>
          <p:nvPr/>
        </p:nvPicPr>
        <p:blipFill rotWithShape="1">
          <a:blip r:embed="rId3">
            <a:alphaModFix/>
          </a:blip>
          <a:srcRect l="41472"/>
          <a:stretch/>
        </p:blipFill>
        <p:spPr>
          <a:xfrm>
            <a:off x="5877675" y="-125"/>
            <a:ext cx="3266400" cy="5143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9" name="Google Shape;209;p41"/>
          <p:cNvSpPr txBox="1"/>
          <p:nvPr/>
        </p:nvSpPr>
        <p:spPr>
          <a:xfrm>
            <a:off x="413375" y="2983588"/>
            <a:ext cx="2654700" cy="15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Andres Zamora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Jason Kang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Pavel Golukhin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Steven Lin</a:t>
            </a:r>
            <a:endParaRPr sz="1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10" name="Google Shape;210;p41"/>
          <p:cNvCxnSpPr/>
          <p:nvPr/>
        </p:nvCxnSpPr>
        <p:spPr>
          <a:xfrm>
            <a:off x="2082175" y="5276750"/>
            <a:ext cx="46557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41"/>
          <p:cNvSpPr txBox="1">
            <a:spLocks noGrp="1"/>
          </p:cNvSpPr>
          <p:nvPr>
            <p:ph type="ctrTitle"/>
          </p:nvPr>
        </p:nvSpPr>
        <p:spPr>
          <a:xfrm>
            <a:off x="413375" y="1807825"/>
            <a:ext cx="4997700" cy="88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Presented by Electric Foresights</a:t>
            </a:r>
            <a:endParaRPr sz="2100"/>
          </a:p>
        </p:txBody>
      </p:sp>
      <p:sp>
        <p:nvSpPr>
          <p:cNvPr id="212" name="Google Shape;212;p41"/>
          <p:cNvSpPr txBox="1">
            <a:spLocks noGrp="1"/>
          </p:cNvSpPr>
          <p:nvPr>
            <p:ph type="ctrTitle"/>
          </p:nvPr>
        </p:nvSpPr>
        <p:spPr>
          <a:xfrm>
            <a:off x="413375" y="754550"/>
            <a:ext cx="5370300" cy="124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D100"/>
                </a:solidFill>
              </a:rPr>
              <a:t>New Frontier for Electricity Cost Saving in Mexico</a:t>
            </a:r>
            <a:endParaRPr sz="2600">
              <a:solidFill>
                <a:srgbClr val="FFD1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0"/>
          <p:cNvSpPr/>
          <p:nvPr/>
        </p:nvSpPr>
        <p:spPr>
          <a:xfrm>
            <a:off x="2171550" y="1553700"/>
            <a:ext cx="4800900" cy="2207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Demo</a:t>
            </a:r>
            <a:endParaRPr/>
          </a:p>
        </p:txBody>
      </p:sp>
      <p:sp>
        <p:nvSpPr>
          <p:cNvPr id="362" name="Google Shape;362;p50"/>
          <p:cNvSpPr txBox="1"/>
          <p:nvPr/>
        </p:nvSpPr>
        <p:spPr>
          <a:xfrm>
            <a:off x="2290501" y="1746625"/>
            <a:ext cx="45630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Electric Foresights</a:t>
            </a:r>
            <a:endParaRPr sz="3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D100"/>
                </a:solidFill>
                <a:latin typeface="Roboto"/>
                <a:ea typeface="Roboto"/>
                <a:cs typeface="Roboto"/>
                <a:sym typeface="Roboto"/>
              </a:rPr>
              <a:t>Forecast Dashboard</a:t>
            </a:r>
            <a:endParaRPr sz="2600" b="1">
              <a:solidFill>
                <a:srgbClr val="FFD1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3" name="Google Shape;363;p50">
            <a:hlinkClick r:id="rId3"/>
          </p:cNvPr>
          <p:cNvSpPr/>
          <p:nvPr/>
        </p:nvSpPr>
        <p:spPr>
          <a:xfrm>
            <a:off x="3306825" y="2946825"/>
            <a:ext cx="2335800" cy="546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0">
            <a:hlinkClick r:id="rId3"/>
          </p:cNvPr>
          <p:cNvSpPr/>
          <p:nvPr/>
        </p:nvSpPr>
        <p:spPr>
          <a:xfrm>
            <a:off x="3618388" y="3114288"/>
            <a:ext cx="1712781" cy="2116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Roboto"/>
              </a:rPr>
              <a:t>Check It Out!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our product means to you ?</a:t>
            </a:r>
            <a:endParaRPr b="1"/>
          </a:p>
        </p:txBody>
      </p:sp>
      <p:pic>
        <p:nvPicPr>
          <p:cNvPr id="370" name="Google Shape;37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424" y="1017800"/>
            <a:ext cx="3236125" cy="37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1"/>
          <p:cNvSpPr txBox="1"/>
          <p:nvPr/>
        </p:nvSpPr>
        <p:spPr>
          <a:xfrm>
            <a:off x="3318375" y="1498050"/>
            <a:ext cx="5518200" cy="9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/>
              <a:t>Our product provides insights into the future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/>
              <a:t>The foresights enables a brand new array of cost-saving strategies</a:t>
            </a:r>
            <a:endParaRPr/>
          </a:p>
        </p:txBody>
      </p:sp>
      <p:sp>
        <p:nvSpPr>
          <p:cNvPr id="372" name="Google Shape;372;p51"/>
          <p:cNvSpPr txBox="1"/>
          <p:nvPr/>
        </p:nvSpPr>
        <p:spPr>
          <a:xfrm>
            <a:off x="3318375" y="2652765"/>
            <a:ext cx="5518200" cy="16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/>
              <a:t>Alternative operating schedules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/>
              <a:t>Targeted peak-shaving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/>
              <a:t>Optimization of the power storage solutions</a:t>
            </a:r>
            <a:endParaRPr/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/>
              <a:t>Strategic engagement of the backup power source or co-generation</a:t>
            </a:r>
            <a:endParaRPr/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en"/>
              <a:t>And more..</a:t>
            </a:r>
            <a:r>
              <a:rPr lang="en" sz="1100"/>
              <a:t>.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Demo  -- Client Information</a:t>
            </a:r>
            <a:endParaRPr/>
          </a:p>
        </p:txBody>
      </p:sp>
      <p:sp>
        <p:nvSpPr>
          <p:cNvPr id="378" name="Google Shape;378;p52"/>
          <p:cNvSpPr txBox="1">
            <a:spLocks noGrp="1"/>
          </p:cNvSpPr>
          <p:nvPr>
            <p:ph type="body" idx="1"/>
          </p:nvPr>
        </p:nvSpPr>
        <p:spPr>
          <a:xfrm>
            <a:off x="311700" y="1165575"/>
            <a:ext cx="87108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Client Name: Teleflex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Business: Manufacturer of Medical Equipments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Operating Days: Mon to Fri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Operating Hours: 24 hrs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Hourly Consumption: 3.55 MW/h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Max Consumption Cutting Rate: 70%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Maximum Hours to Practice Consumption Cutting: 6 Hrs.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Need to Catch Up During Off-Peak Hours: No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Demo</a:t>
            </a:r>
            <a:endParaRPr/>
          </a:p>
        </p:txBody>
      </p:sp>
      <p:sp>
        <p:nvSpPr>
          <p:cNvPr id="384" name="Google Shape;384;p53"/>
          <p:cNvSpPr txBox="1">
            <a:spLocks noGrp="1"/>
          </p:cNvSpPr>
          <p:nvPr>
            <p:ph type="body" idx="1"/>
          </p:nvPr>
        </p:nvSpPr>
        <p:spPr>
          <a:xfrm>
            <a:off x="311700" y="1165575"/>
            <a:ext cx="87108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Click on the following link to find out how much you can saving by using our product: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5" name="Google Shape;385;p53"/>
          <p:cNvSpPr/>
          <p:nvPr/>
        </p:nvSpPr>
        <p:spPr>
          <a:xfrm>
            <a:off x="2208125" y="1982325"/>
            <a:ext cx="4800900" cy="2207400"/>
          </a:xfrm>
          <a:prstGeom prst="roundRect">
            <a:avLst>
              <a:gd name="adj" fmla="val 16667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53"/>
          <p:cNvSpPr txBox="1"/>
          <p:nvPr/>
        </p:nvSpPr>
        <p:spPr>
          <a:xfrm>
            <a:off x="2285175" y="2132400"/>
            <a:ext cx="47451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Electric Foresights</a:t>
            </a:r>
            <a:endParaRPr sz="38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D100"/>
                </a:solidFill>
                <a:latin typeface="Roboto"/>
                <a:ea typeface="Roboto"/>
                <a:cs typeface="Roboto"/>
                <a:sym typeface="Roboto"/>
              </a:rPr>
              <a:t>Case Demo and Savings Estimator</a:t>
            </a:r>
            <a:endParaRPr sz="2200" b="1">
              <a:solidFill>
                <a:srgbClr val="FFD1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FFD1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53">
            <a:hlinkClick r:id="rId3"/>
          </p:cNvPr>
          <p:cNvSpPr/>
          <p:nvPr/>
        </p:nvSpPr>
        <p:spPr>
          <a:xfrm>
            <a:off x="3404100" y="3332600"/>
            <a:ext cx="2335800" cy="546600"/>
          </a:xfrm>
          <a:prstGeom prst="roundRect">
            <a:avLst>
              <a:gd name="adj" fmla="val 16667"/>
            </a:avLst>
          </a:prstGeom>
          <a:solidFill>
            <a:srgbClr val="1155CC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53">
            <a:hlinkClick r:id="rId3"/>
          </p:cNvPr>
          <p:cNvSpPr/>
          <p:nvPr/>
        </p:nvSpPr>
        <p:spPr>
          <a:xfrm>
            <a:off x="3715600" y="3500075"/>
            <a:ext cx="1712781" cy="2116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Roboto"/>
              </a:rPr>
              <a:t>Check It Out!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Recap</a:t>
            </a:r>
            <a:endParaRPr/>
          </a:p>
        </p:txBody>
      </p:sp>
      <p:sp>
        <p:nvSpPr>
          <p:cNvPr id="394" name="Google Shape;394;p54"/>
          <p:cNvSpPr txBox="1">
            <a:spLocks noGrp="1"/>
          </p:cNvSpPr>
          <p:nvPr>
            <p:ph type="body" idx="1"/>
          </p:nvPr>
        </p:nvSpPr>
        <p:spPr>
          <a:xfrm>
            <a:off x="311700" y="1306075"/>
            <a:ext cx="8520600" cy="36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Identified the new frontier of electricity cost saving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Solved the problem of electricity price forecasting in Mexico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Unlocked new strategies for more electricity cost savings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Could help thousands of factories in Mexico to save millions of dollars a year.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 txBox="1"/>
          <p:nvPr/>
        </p:nvSpPr>
        <p:spPr>
          <a:xfrm>
            <a:off x="462825" y="368100"/>
            <a:ext cx="534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1919FF"/>
                </a:solidFill>
                <a:latin typeface="Roboto"/>
                <a:ea typeface="Roboto"/>
                <a:cs typeface="Roboto"/>
                <a:sym typeface="Roboto"/>
              </a:rPr>
              <a:t>Next Steps and Tailored Solutions</a:t>
            </a:r>
            <a:endParaRPr sz="2600" b="1">
              <a:solidFill>
                <a:srgbClr val="1919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01" name="Google Shape;401;p55"/>
          <p:cNvGrpSpPr/>
          <p:nvPr/>
        </p:nvGrpSpPr>
        <p:grpSpPr>
          <a:xfrm>
            <a:off x="-1245590" y="3738289"/>
            <a:ext cx="3080660" cy="871534"/>
            <a:chOff x="416035" y="3228998"/>
            <a:chExt cx="4401572" cy="1245227"/>
          </a:xfrm>
        </p:grpSpPr>
        <p:grpSp>
          <p:nvGrpSpPr>
            <p:cNvPr id="402" name="Google Shape;402;p55"/>
            <p:cNvGrpSpPr/>
            <p:nvPr/>
          </p:nvGrpSpPr>
          <p:grpSpPr>
            <a:xfrm>
              <a:off x="4082750" y="3573724"/>
              <a:ext cx="675217" cy="303003"/>
              <a:chOff x="4082750" y="3573724"/>
              <a:chExt cx="675217" cy="303003"/>
            </a:xfrm>
          </p:grpSpPr>
          <p:sp>
            <p:nvSpPr>
              <p:cNvPr id="403" name="Google Shape;403;p55"/>
              <p:cNvSpPr/>
              <p:nvPr/>
            </p:nvSpPr>
            <p:spPr>
              <a:xfrm>
                <a:off x="4221177" y="3573724"/>
                <a:ext cx="536790" cy="299927"/>
              </a:xfrm>
              <a:custGeom>
                <a:avLst/>
                <a:gdLst/>
                <a:ahLst/>
                <a:cxnLst/>
                <a:rect l="l" t="t" r="r" b="b"/>
                <a:pathLst>
                  <a:path w="381" h="212" extrusionOk="0">
                    <a:moveTo>
                      <a:pt x="381" y="26"/>
                    </a:moveTo>
                    <a:cubicBezTo>
                      <a:pt x="379" y="34"/>
                      <a:pt x="373" y="42"/>
                      <a:pt x="368" y="49"/>
                    </a:cubicBezTo>
                    <a:cubicBezTo>
                      <a:pt x="358" y="47"/>
                      <a:pt x="348" y="46"/>
                      <a:pt x="339" y="46"/>
                    </a:cubicBezTo>
                    <a:cubicBezTo>
                      <a:pt x="298" y="43"/>
                      <a:pt x="262" y="63"/>
                      <a:pt x="230" y="86"/>
                    </a:cubicBezTo>
                    <a:cubicBezTo>
                      <a:pt x="199" y="110"/>
                      <a:pt x="170" y="136"/>
                      <a:pt x="134" y="152"/>
                    </a:cubicBezTo>
                    <a:cubicBezTo>
                      <a:pt x="100" y="167"/>
                      <a:pt x="64" y="180"/>
                      <a:pt x="42" y="212"/>
                    </a:cubicBezTo>
                    <a:cubicBezTo>
                      <a:pt x="42" y="212"/>
                      <a:pt x="42" y="212"/>
                      <a:pt x="42" y="212"/>
                    </a:cubicBezTo>
                    <a:cubicBezTo>
                      <a:pt x="32" y="211"/>
                      <a:pt x="21" y="211"/>
                      <a:pt x="11" y="210"/>
                    </a:cubicBezTo>
                    <a:cubicBezTo>
                      <a:pt x="7" y="210"/>
                      <a:pt x="4" y="210"/>
                      <a:pt x="0" y="210"/>
                    </a:cubicBezTo>
                    <a:cubicBezTo>
                      <a:pt x="24" y="184"/>
                      <a:pt x="54" y="164"/>
                      <a:pt x="84" y="146"/>
                    </a:cubicBezTo>
                    <a:cubicBezTo>
                      <a:pt x="117" y="125"/>
                      <a:pt x="149" y="104"/>
                      <a:pt x="179" y="80"/>
                    </a:cubicBezTo>
                    <a:cubicBezTo>
                      <a:pt x="210" y="55"/>
                      <a:pt x="241" y="29"/>
                      <a:pt x="278" y="16"/>
                    </a:cubicBezTo>
                    <a:cubicBezTo>
                      <a:pt x="311" y="4"/>
                      <a:pt x="355" y="0"/>
                      <a:pt x="381" y="26"/>
                    </a:cubicBezTo>
                  </a:path>
                </a:pathLst>
              </a:custGeom>
              <a:solidFill>
                <a:srgbClr val="EDC3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4" name="Google Shape;404;p55"/>
              <p:cNvSpPr/>
              <p:nvPr/>
            </p:nvSpPr>
            <p:spPr>
              <a:xfrm>
                <a:off x="4082750" y="3573724"/>
                <a:ext cx="504489" cy="303003"/>
              </a:xfrm>
              <a:custGeom>
                <a:avLst/>
                <a:gdLst/>
                <a:ahLst/>
                <a:cxnLst/>
                <a:rect l="l" t="t" r="r" b="b"/>
                <a:pathLst>
                  <a:path w="358" h="214" extrusionOk="0">
                    <a:moveTo>
                      <a:pt x="358" y="7"/>
                    </a:moveTo>
                    <a:cubicBezTo>
                      <a:pt x="330" y="20"/>
                      <a:pt x="304" y="39"/>
                      <a:pt x="281" y="58"/>
                    </a:cubicBezTo>
                    <a:cubicBezTo>
                      <a:pt x="265" y="71"/>
                      <a:pt x="249" y="84"/>
                      <a:pt x="233" y="96"/>
                    </a:cubicBezTo>
                    <a:cubicBezTo>
                      <a:pt x="216" y="108"/>
                      <a:pt x="197" y="119"/>
                      <a:pt x="179" y="131"/>
                    </a:cubicBezTo>
                    <a:cubicBezTo>
                      <a:pt x="143" y="153"/>
                      <a:pt x="106" y="176"/>
                      <a:pt x="79" y="210"/>
                    </a:cubicBezTo>
                    <a:cubicBezTo>
                      <a:pt x="53" y="210"/>
                      <a:pt x="26" y="212"/>
                      <a:pt x="0" y="214"/>
                    </a:cubicBezTo>
                    <a:cubicBezTo>
                      <a:pt x="23" y="190"/>
                      <a:pt x="51" y="171"/>
                      <a:pt x="78" y="151"/>
                    </a:cubicBezTo>
                    <a:cubicBezTo>
                      <a:pt x="109" y="129"/>
                      <a:pt x="136" y="104"/>
                      <a:pt x="164" y="78"/>
                    </a:cubicBezTo>
                    <a:cubicBezTo>
                      <a:pt x="191" y="53"/>
                      <a:pt x="220" y="28"/>
                      <a:pt x="255" y="15"/>
                    </a:cubicBezTo>
                    <a:cubicBezTo>
                      <a:pt x="287" y="2"/>
                      <a:pt x="324" y="0"/>
                      <a:pt x="358" y="7"/>
                    </a:cubicBezTo>
                  </a:path>
                </a:pathLst>
              </a:custGeom>
              <a:solidFill>
                <a:srgbClr val="EDC38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5" name="Google Shape;405;p55"/>
            <p:cNvGrpSpPr/>
            <p:nvPr/>
          </p:nvGrpSpPr>
          <p:grpSpPr>
            <a:xfrm>
              <a:off x="3205358" y="3228998"/>
              <a:ext cx="1336634" cy="866685"/>
              <a:chOff x="1619693" y="2449097"/>
              <a:chExt cx="894907" cy="580266"/>
            </a:xfrm>
          </p:grpSpPr>
          <p:sp>
            <p:nvSpPr>
              <p:cNvPr id="406" name="Google Shape;406;p55"/>
              <p:cNvSpPr/>
              <p:nvPr/>
            </p:nvSpPr>
            <p:spPr>
              <a:xfrm rot="10800000">
                <a:off x="1619693" y="2734089"/>
                <a:ext cx="894907" cy="29527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0" extrusionOk="0">
                    <a:moveTo>
                      <a:pt x="82" y="9"/>
                    </a:moveTo>
                    <a:cubicBezTo>
                      <a:pt x="98" y="4"/>
                      <a:pt x="113" y="9"/>
                      <a:pt x="127" y="27"/>
                    </a:cubicBezTo>
                    <a:cubicBezTo>
                      <a:pt x="139" y="26"/>
                      <a:pt x="147" y="33"/>
                      <a:pt x="151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33"/>
                      <a:pt x="15" y="22"/>
                      <a:pt x="35" y="18"/>
                    </a:cubicBezTo>
                    <a:cubicBezTo>
                      <a:pt x="49" y="3"/>
                      <a:pt x="65" y="0"/>
                      <a:pt x="82" y="9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407" name="Google Shape;407;p55"/>
              <p:cNvSpPr/>
              <p:nvPr/>
            </p:nvSpPr>
            <p:spPr>
              <a:xfrm>
                <a:off x="1619693" y="2449097"/>
                <a:ext cx="894907" cy="29527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50" extrusionOk="0">
                    <a:moveTo>
                      <a:pt x="82" y="9"/>
                    </a:moveTo>
                    <a:cubicBezTo>
                      <a:pt x="98" y="4"/>
                      <a:pt x="113" y="9"/>
                      <a:pt x="127" y="27"/>
                    </a:cubicBezTo>
                    <a:cubicBezTo>
                      <a:pt x="139" y="26"/>
                      <a:pt x="147" y="33"/>
                      <a:pt x="151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33"/>
                      <a:pt x="15" y="22"/>
                      <a:pt x="35" y="18"/>
                    </a:cubicBezTo>
                    <a:cubicBezTo>
                      <a:pt x="49" y="3"/>
                      <a:pt x="65" y="0"/>
                      <a:pt x="82" y="9"/>
                    </a:cubicBez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08" name="Google Shape;408;p55"/>
            <p:cNvGrpSpPr/>
            <p:nvPr/>
          </p:nvGrpSpPr>
          <p:grpSpPr>
            <a:xfrm>
              <a:off x="416035" y="3583175"/>
              <a:ext cx="4401572" cy="891050"/>
              <a:chOff x="389524" y="2962277"/>
              <a:chExt cx="2925021" cy="592138"/>
            </a:xfrm>
          </p:grpSpPr>
          <p:grpSp>
            <p:nvGrpSpPr>
              <p:cNvPr id="409" name="Google Shape;409;p55"/>
              <p:cNvGrpSpPr/>
              <p:nvPr/>
            </p:nvGrpSpPr>
            <p:grpSpPr>
              <a:xfrm>
                <a:off x="1707911" y="3004881"/>
                <a:ext cx="1606635" cy="547809"/>
                <a:chOff x="1650206" y="2728913"/>
                <a:chExt cx="2495550" cy="850900"/>
              </a:xfrm>
            </p:grpSpPr>
            <p:sp>
              <p:nvSpPr>
                <p:cNvPr id="410" name="Google Shape;410;p55"/>
                <p:cNvSpPr/>
                <p:nvPr/>
              </p:nvSpPr>
              <p:spPr>
                <a:xfrm>
                  <a:off x="3613943" y="2738438"/>
                  <a:ext cx="531813" cy="34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" h="236" extrusionOk="0">
                      <a:moveTo>
                        <a:pt x="366" y="38"/>
                      </a:moveTo>
                      <a:cubicBezTo>
                        <a:pt x="351" y="55"/>
                        <a:pt x="332" y="69"/>
                        <a:pt x="315" y="85"/>
                      </a:cubicBezTo>
                      <a:cubicBezTo>
                        <a:pt x="295" y="103"/>
                        <a:pt x="274" y="121"/>
                        <a:pt x="252" y="139"/>
                      </a:cubicBezTo>
                      <a:cubicBezTo>
                        <a:pt x="213" y="172"/>
                        <a:pt x="173" y="204"/>
                        <a:pt x="133" y="236"/>
                      </a:cubicBezTo>
                      <a:cubicBezTo>
                        <a:pt x="125" y="216"/>
                        <a:pt x="109" y="199"/>
                        <a:pt x="91" y="188"/>
                      </a:cubicBezTo>
                      <a:cubicBezTo>
                        <a:pt x="65" y="170"/>
                        <a:pt x="33" y="161"/>
                        <a:pt x="0" y="156"/>
                      </a:cubicBezTo>
                      <a:cubicBezTo>
                        <a:pt x="20" y="131"/>
                        <a:pt x="54" y="120"/>
                        <a:pt x="82" y="107"/>
                      </a:cubicBezTo>
                      <a:cubicBezTo>
                        <a:pt x="116" y="92"/>
                        <a:pt x="143" y="69"/>
                        <a:pt x="172" y="47"/>
                      </a:cubicBezTo>
                      <a:cubicBezTo>
                        <a:pt x="200" y="25"/>
                        <a:pt x="231" y="5"/>
                        <a:pt x="267" y="2"/>
                      </a:cubicBezTo>
                      <a:cubicBezTo>
                        <a:pt x="302" y="0"/>
                        <a:pt x="344" y="10"/>
                        <a:pt x="366" y="38"/>
                      </a:cubicBezTo>
                    </a:path>
                  </a:pathLst>
                </a:custGeom>
                <a:solidFill>
                  <a:srgbClr val="EFCB9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11" name="Google Shape;411;p55"/>
                <p:cNvSpPr/>
                <p:nvPr/>
              </p:nvSpPr>
              <p:spPr>
                <a:xfrm>
                  <a:off x="1650206" y="2728913"/>
                  <a:ext cx="2157413" cy="85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" h="584" extrusionOk="0">
                      <a:moveTo>
                        <a:pt x="1109" y="323"/>
                      </a:moveTo>
                      <a:cubicBezTo>
                        <a:pt x="1107" y="322"/>
                        <a:pt x="1105" y="322"/>
                        <a:pt x="1105" y="322"/>
                      </a:cubicBezTo>
                      <a:cubicBezTo>
                        <a:pt x="1095" y="321"/>
                        <a:pt x="1086" y="320"/>
                        <a:pt x="1076" y="320"/>
                      </a:cubicBezTo>
                      <a:cubicBezTo>
                        <a:pt x="1052" y="319"/>
                        <a:pt x="1052" y="319"/>
                        <a:pt x="1052" y="319"/>
                      </a:cubicBezTo>
                      <a:cubicBezTo>
                        <a:pt x="1052" y="318"/>
                        <a:pt x="1049" y="319"/>
                        <a:pt x="1049" y="319"/>
                      </a:cubicBezTo>
                      <a:cubicBezTo>
                        <a:pt x="1036" y="318"/>
                        <a:pt x="1023" y="318"/>
                        <a:pt x="1010" y="319"/>
                      </a:cubicBezTo>
                      <a:cubicBezTo>
                        <a:pt x="996" y="320"/>
                        <a:pt x="996" y="320"/>
                        <a:pt x="996" y="320"/>
                      </a:cubicBezTo>
                      <a:cubicBezTo>
                        <a:pt x="984" y="320"/>
                        <a:pt x="973" y="322"/>
                        <a:pt x="961" y="323"/>
                      </a:cubicBezTo>
                      <a:cubicBezTo>
                        <a:pt x="907" y="331"/>
                        <a:pt x="857" y="347"/>
                        <a:pt x="808" y="371"/>
                      </a:cubicBezTo>
                      <a:cubicBezTo>
                        <a:pt x="800" y="375"/>
                        <a:pt x="793" y="363"/>
                        <a:pt x="801" y="358"/>
                      </a:cubicBezTo>
                      <a:cubicBezTo>
                        <a:pt x="855" y="332"/>
                        <a:pt x="912" y="314"/>
                        <a:pt x="971" y="307"/>
                      </a:cubicBezTo>
                      <a:cubicBezTo>
                        <a:pt x="1017" y="302"/>
                        <a:pt x="1062" y="303"/>
                        <a:pt x="1108" y="308"/>
                      </a:cubicBezTo>
                      <a:cubicBezTo>
                        <a:pt x="1109" y="308"/>
                        <a:pt x="1110" y="308"/>
                        <a:pt x="1110" y="308"/>
                      </a:cubicBezTo>
                      <a:cubicBezTo>
                        <a:pt x="1117" y="309"/>
                        <a:pt x="1124" y="309"/>
                        <a:pt x="1131" y="310"/>
                      </a:cubicBezTo>
                      <a:cubicBezTo>
                        <a:pt x="1175" y="315"/>
                        <a:pt x="1219" y="324"/>
                        <a:pt x="1264" y="328"/>
                      </a:cubicBezTo>
                      <a:cubicBezTo>
                        <a:pt x="1309" y="332"/>
                        <a:pt x="1357" y="333"/>
                        <a:pt x="1400" y="318"/>
                      </a:cubicBezTo>
                      <a:cubicBezTo>
                        <a:pt x="1434" y="306"/>
                        <a:pt x="1484" y="290"/>
                        <a:pt x="1473" y="247"/>
                      </a:cubicBezTo>
                      <a:cubicBezTo>
                        <a:pt x="1462" y="205"/>
                        <a:pt x="1416" y="196"/>
                        <a:pt x="1378" y="185"/>
                      </a:cubicBezTo>
                      <a:cubicBezTo>
                        <a:pt x="1328" y="171"/>
                        <a:pt x="1275" y="170"/>
                        <a:pt x="1223" y="172"/>
                      </a:cubicBezTo>
                      <a:cubicBezTo>
                        <a:pt x="1172" y="173"/>
                        <a:pt x="1120" y="164"/>
                        <a:pt x="1068" y="162"/>
                      </a:cubicBezTo>
                      <a:cubicBezTo>
                        <a:pt x="1020" y="161"/>
                        <a:pt x="970" y="142"/>
                        <a:pt x="928" y="117"/>
                      </a:cubicBezTo>
                      <a:cubicBezTo>
                        <a:pt x="927" y="117"/>
                        <a:pt x="927" y="117"/>
                        <a:pt x="926" y="116"/>
                      </a:cubicBezTo>
                      <a:cubicBezTo>
                        <a:pt x="926" y="116"/>
                        <a:pt x="926" y="116"/>
                        <a:pt x="925" y="116"/>
                      </a:cubicBezTo>
                      <a:cubicBezTo>
                        <a:pt x="925" y="116"/>
                        <a:pt x="925" y="116"/>
                        <a:pt x="925" y="116"/>
                      </a:cubicBezTo>
                      <a:cubicBezTo>
                        <a:pt x="925" y="116"/>
                        <a:pt x="925" y="116"/>
                        <a:pt x="925" y="116"/>
                      </a:cubicBezTo>
                      <a:cubicBezTo>
                        <a:pt x="854" y="67"/>
                        <a:pt x="779" y="4"/>
                        <a:pt x="689" y="2"/>
                      </a:cubicBezTo>
                      <a:cubicBezTo>
                        <a:pt x="642" y="0"/>
                        <a:pt x="597" y="13"/>
                        <a:pt x="551" y="22"/>
                      </a:cubicBezTo>
                      <a:cubicBezTo>
                        <a:pt x="529" y="27"/>
                        <a:pt x="506" y="31"/>
                        <a:pt x="483" y="32"/>
                      </a:cubicBezTo>
                      <a:cubicBezTo>
                        <a:pt x="460" y="32"/>
                        <a:pt x="437" y="32"/>
                        <a:pt x="414" y="32"/>
                      </a:cubicBezTo>
                      <a:cubicBezTo>
                        <a:pt x="361" y="32"/>
                        <a:pt x="308" y="34"/>
                        <a:pt x="258" y="54"/>
                      </a:cubicBezTo>
                      <a:cubicBezTo>
                        <a:pt x="210" y="72"/>
                        <a:pt x="164" y="96"/>
                        <a:pt x="122" y="125"/>
                      </a:cubicBezTo>
                      <a:cubicBezTo>
                        <a:pt x="80" y="155"/>
                        <a:pt x="44" y="163"/>
                        <a:pt x="7" y="198"/>
                      </a:cubicBezTo>
                      <a:cubicBezTo>
                        <a:pt x="5" y="200"/>
                        <a:pt x="3" y="203"/>
                        <a:pt x="0" y="205"/>
                      </a:cubicBezTo>
                      <a:cubicBezTo>
                        <a:pt x="59" y="523"/>
                        <a:pt x="59" y="523"/>
                        <a:pt x="59" y="523"/>
                      </a:cubicBezTo>
                      <a:cubicBezTo>
                        <a:pt x="70" y="515"/>
                        <a:pt x="82" y="507"/>
                        <a:pt x="95" y="500"/>
                      </a:cubicBezTo>
                      <a:cubicBezTo>
                        <a:pt x="140" y="475"/>
                        <a:pt x="325" y="463"/>
                        <a:pt x="377" y="464"/>
                      </a:cubicBezTo>
                      <a:cubicBezTo>
                        <a:pt x="430" y="465"/>
                        <a:pt x="483" y="474"/>
                        <a:pt x="534" y="486"/>
                      </a:cubicBezTo>
                      <a:cubicBezTo>
                        <a:pt x="591" y="499"/>
                        <a:pt x="648" y="515"/>
                        <a:pt x="705" y="530"/>
                      </a:cubicBezTo>
                      <a:cubicBezTo>
                        <a:pt x="761" y="545"/>
                        <a:pt x="818" y="559"/>
                        <a:pt x="876" y="569"/>
                      </a:cubicBezTo>
                      <a:cubicBezTo>
                        <a:pt x="931" y="578"/>
                        <a:pt x="991" y="584"/>
                        <a:pt x="1047" y="571"/>
                      </a:cubicBezTo>
                      <a:cubicBezTo>
                        <a:pt x="1048" y="571"/>
                        <a:pt x="1048" y="571"/>
                        <a:pt x="1049" y="571"/>
                      </a:cubicBezTo>
                      <a:cubicBezTo>
                        <a:pt x="1101" y="539"/>
                        <a:pt x="1145" y="496"/>
                        <a:pt x="1189" y="453"/>
                      </a:cubicBezTo>
                      <a:cubicBezTo>
                        <a:pt x="1211" y="431"/>
                        <a:pt x="1232" y="409"/>
                        <a:pt x="1255" y="389"/>
                      </a:cubicBezTo>
                      <a:cubicBezTo>
                        <a:pt x="1273" y="374"/>
                        <a:pt x="1291" y="358"/>
                        <a:pt x="1311" y="345"/>
                      </a:cubicBezTo>
                      <a:cubicBezTo>
                        <a:pt x="1256" y="345"/>
                        <a:pt x="1200" y="334"/>
                        <a:pt x="1144" y="326"/>
                      </a:cubicBezTo>
                      <a:lnTo>
                        <a:pt x="1109" y="323"/>
                      </a:lnTo>
                      <a:close/>
                    </a:path>
                  </a:pathLst>
                </a:custGeom>
                <a:solidFill>
                  <a:srgbClr val="EFCB9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412" name="Google Shape;412;p55"/>
              <p:cNvGrpSpPr/>
              <p:nvPr/>
            </p:nvGrpSpPr>
            <p:grpSpPr>
              <a:xfrm>
                <a:off x="389524" y="2962277"/>
                <a:ext cx="1553577" cy="592138"/>
                <a:chOff x="961023" y="1802457"/>
                <a:chExt cx="1553577" cy="592138"/>
              </a:xfrm>
            </p:grpSpPr>
            <p:sp>
              <p:nvSpPr>
                <p:cNvPr id="413" name="Google Shape;413;p55"/>
                <p:cNvSpPr/>
                <p:nvPr/>
              </p:nvSpPr>
              <p:spPr>
                <a:xfrm>
                  <a:off x="961023" y="1802457"/>
                  <a:ext cx="1386887" cy="592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373" extrusionOk="0">
                      <a:moveTo>
                        <a:pt x="1181" y="347"/>
                      </a:moveTo>
                      <a:lnTo>
                        <a:pt x="1176" y="0"/>
                      </a:lnTo>
                      <a:lnTo>
                        <a:pt x="0" y="26"/>
                      </a:lnTo>
                      <a:lnTo>
                        <a:pt x="5" y="373"/>
                      </a:lnTo>
                      <a:lnTo>
                        <a:pt x="1181" y="347"/>
                      </a:lnTo>
                      <a:close/>
                    </a:path>
                  </a:pathLst>
                </a:custGeom>
                <a:solidFill>
                  <a:srgbClr val="3F3F3F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414" name="Google Shape;414;p55"/>
                <p:cNvSpPr/>
                <p:nvPr/>
              </p:nvSpPr>
              <p:spPr>
                <a:xfrm>
                  <a:off x="2349500" y="1826269"/>
                  <a:ext cx="165100" cy="50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318" extrusionOk="0">
                      <a:moveTo>
                        <a:pt x="0" y="3"/>
                      </a:moveTo>
                      <a:lnTo>
                        <a:pt x="6" y="318"/>
                      </a:lnTo>
                      <a:lnTo>
                        <a:pt x="104" y="315"/>
                      </a:lnTo>
                      <a:lnTo>
                        <a:pt x="96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</p:grpSp>
      <p:sp>
        <p:nvSpPr>
          <p:cNvPr id="415" name="Google Shape;415;p55"/>
          <p:cNvSpPr txBox="1"/>
          <p:nvPr/>
        </p:nvSpPr>
        <p:spPr>
          <a:xfrm>
            <a:off x="2871975" y="1776450"/>
            <a:ext cx="4815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55"/>
          <p:cNvSpPr txBox="1"/>
          <p:nvPr/>
        </p:nvSpPr>
        <p:spPr>
          <a:xfrm>
            <a:off x="1924035" y="1584300"/>
            <a:ext cx="86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CAAE9"/>
              </a:buClr>
              <a:buSzPts val="3600"/>
              <a:buFont typeface="Roboto"/>
              <a:buNone/>
            </a:pPr>
            <a:r>
              <a:rPr lang="en" sz="3600" b="1">
                <a:solidFill>
                  <a:srgbClr val="0CAAE9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100"/>
          </a:p>
        </p:txBody>
      </p:sp>
      <p:sp>
        <p:nvSpPr>
          <p:cNvPr id="417" name="Google Shape;417;p55"/>
          <p:cNvSpPr txBox="1"/>
          <p:nvPr/>
        </p:nvSpPr>
        <p:spPr>
          <a:xfrm>
            <a:off x="1924035" y="2264729"/>
            <a:ext cx="86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4BFF9E"/>
              </a:buClr>
              <a:buSzPts val="3600"/>
              <a:buFont typeface="Roboto"/>
              <a:buNone/>
            </a:pPr>
            <a:r>
              <a:rPr lang="en" sz="3600" b="1">
                <a:solidFill>
                  <a:srgbClr val="4BFF9E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100"/>
          </a:p>
        </p:txBody>
      </p:sp>
      <p:sp>
        <p:nvSpPr>
          <p:cNvPr id="418" name="Google Shape;418;p55"/>
          <p:cNvSpPr txBox="1"/>
          <p:nvPr/>
        </p:nvSpPr>
        <p:spPr>
          <a:xfrm>
            <a:off x="1924035" y="2945171"/>
            <a:ext cx="867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BB321"/>
              </a:buClr>
              <a:buSzPts val="3600"/>
              <a:buFont typeface="Roboto"/>
              <a:buNone/>
            </a:pPr>
            <a:r>
              <a:rPr lang="en" sz="3600" b="1">
                <a:solidFill>
                  <a:srgbClr val="FBB321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100"/>
          </a:p>
        </p:txBody>
      </p:sp>
      <p:grpSp>
        <p:nvGrpSpPr>
          <p:cNvPr id="419" name="Google Shape;419;p55"/>
          <p:cNvGrpSpPr/>
          <p:nvPr/>
        </p:nvGrpSpPr>
        <p:grpSpPr>
          <a:xfrm>
            <a:off x="535640" y="2138405"/>
            <a:ext cx="1096426" cy="1668949"/>
            <a:chOff x="3752850" y="1544638"/>
            <a:chExt cx="1431926" cy="2179638"/>
          </a:xfrm>
        </p:grpSpPr>
        <p:sp>
          <p:nvSpPr>
            <p:cNvPr id="420" name="Google Shape;420;p55"/>
            <p:cNvSpPr/>
            <p:nvPr/>
          </p:nvSpPr>
          <p:spPr>
            <a:xfrm>
              <a:off x="4129088" y="2344738"/>
              <a:ext cx="533400" cy="1379538"/>
            </a:xfrm>
            <a:custGeom>
              <a:avLst/>
              <a:gdLst/>
              <a:ahLst/>
              <a:cxnLst/>
              <a:rect l="l" t="t" r="r" b="b"/>
              <a:pathLst>
                <a:path w="129" h="333" extrusionOk="0">
                  <a:moveTo>
                    <a:pt x="105" y="333"/>
                  </a:moveTo>
                  <a:cubicBezTo>
                    <a:pt x="85" y="333"/>
                    <a:pt x="85" y="333"/>
                    <a:pt x="85" y="333"/>
                  </a:cubicBezTo>
                  <a:cubicBezTo>
                    <a:pt x="110" y="251"/>
                    <a:pt x="82" y="140"/>
                    <a:pt x="0" y="0"/>
                  </a:cubicBezTo>
                  <a:cubicBezTo>
                    <a:pt x="94" y="139"/>
                    <a:pt x="129" y="251"/>
                    <a:pt x="105" y="333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1" name="Google Shape;421;p55"/>
            <p:cNvSpPr/>
            <p:nvPr/>
          </p:nvSpPr>
          <p:spPr>
            <a:xfrm>
              <a:off x="3752850" y="2925763"/>
              <a:ext cx="773113" cy="550863"/>
            </a:xfrm>
            <a:custGeom>
              <a:avLst/>
              <a:gdLst/>
              <a:ahLst/>
              <a:cxnLst/>
              <a:rect l="l" t="t" r="r" b="b"/>
              <a:pathLst>
                <a:path w="187" h="133" extrusionOk="0">
                  <a:moveTo>
                    <a:pt x="187" y="115"/>
                  </a:moveTo>
                  <a:cubicBezTo>
                    <a:pt x="151" y="67"/>
                    <a:pt x="100" y="37"/>
                    <a:pt x="33" y="27"/>
                  </a:cubicBezTo>
                  <a:cubicBezTo>
                    <a:pt x="137" y="63"/>
                    <a:pt x="172" y="92"/>
                    <a:pt x="140" y="112"/>
                  </a:cubicBezTo>
                  <a:cubicBezTo>
                    <a:pt x="108" y="133"/>
                    <a:pt x="62" y="99"/>
                    <a:pt x="0" y="11"/>
                  </a:cubicBezTo>
                  <a:cubicBezTo>
                    <a:pt x="108" y="0"/>
                    <a:pt x="162" y="22"/>
                    <a:pt x="164" y="76"/>
                  </a:cubicBezTo>
                  <a:cubicBezTo>
                    <a:pt x="177" y="91"/>
                    <a:pt x="184" y="104"/>
                    <a:pt x="187" y="115"/>
                  </a:cubicBezTo>
                  <a:close/>
                </a:path>
              </a:pathLst>
            </a:custGeom>
            <a:solidFill>
              <a:srgbClr val="0CAAE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2" name="Google Shape;422;p55"/>
            <p:cNvSpPr/>
            <p:nvPr/>
          </p:nvSpPr>
          <p:spPr>
            <a:xfrm>
              <a:off x="4551363" y="2833688"/>
              <a:ext cx="633413" cy="447675"/>
            </a:xfrm>
            <a:custGeom>
              <a:avLst/>
              <a:gdLst/>
              <a:ahLst/>
              <a:cxnLst/>
              <a:rect l="l" t="t" r="r" b="b"/>
              <a:pathLst>
                <a:path w="153" h="108" extrusionOk="0">
                  <a:moveTo>
                    <a:pt x="153" y="10"/>
                  </a:moveTo>
                  <a:cubicBezTo>
                    <a:pt x="103" y="81"/>
                    <a:pt x="65" y="108"/>
                    <a:pt x="39" y="92"/>
                  </a:cubicBezTo>
                  <a:cubicBezTo>
                    <a:pt x="13" y="75"/>
                    <a:pt x="42" y="52"/>
                    <a:pt x="126" y="22"/>
                  </a:cubicBezTo>
                  <a:cubicBezTo>
                    <a:pt x="72" y="31"/>
                    <a:pt x="30" y="55"/>
                    <a:pt x="0" y="94"/>
                  </a:cubicBezTo>
                  <a:cubicBezTo>
                    <a:pt x="3" y="85"/>
                    <a:pt x="9" y="74"/>
                    <a:pt x="19" y="62"/>
                  </a:cubicBezTo>
                  <a:cubicBezTo>
                    <a:pt x="21" y="18"/>
                    <a:pt x="65" y="0"/>
                    <a:pt x="153" y="10"/>
                  </a:cubicBezTo>
                  <a:close/>
                </a:path>
              </a:pathLst>
            </a:custGeom>
            <a:solidFill>
              <a:srgbClr val="4BFF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3" name="Google Shape;423;p55"/>
            <p:cNvSpPr/>
            <p:nvPr/>
          </p:nvSpPr>
          <p:spPr>
            <a:xfrm>
              <a:off x="3976688" y="1914525"/>
              <a:ext cx="600075" cy="790575"/>
            </a:xfrm>
            <a:custGeom>
              <a:avLst/>
              <a:gdLst/>
              <a:ahLst/>
              <a:cxnLst/>
              <a:rect l="l" t="t" r="r" b="b"/>
              <a:pathLst>
                <a:path w="145" h="191" extrusionOk="0">
                  <a:moveTo>
                    <a:pt x="131" y="191"/>
                  </a:moveTo>
                  <a:cubicBezTo>
                    <a:pt x="145" y="160"/>
                    <a:pt x="145" y="160"/>
                    <a:pt x="145" y="160"/>
                  </a:cubicBezTo>
                  <a:cubicBezTo>
                    <a:pt x="127" y="88"/>
                    <a:pt x="79" y="34"/>
                    <a:pt x="0" y="0"/>
                  </a:cubicBezTo>
                  <a:cubicBezTo>
                    <a:pt x="70" y="39"/>
                    <a:pt x="113" y="103"/>
                    <a:pt x="131" y="19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4" name="Google Shape;424;p55"/>
            <p:cNvSpPr/>
            <p:nvPr/>
          </p:nvSpPr>
          <p:spPr>
            <a:xfrm>
              <a:off x="4430713" y="2208213"/>
              <a:ext cx="612775" cy="808038"/>
            </a:xfrm>
            <a:custGeom>
              <a:avLst/>
              <a:gdLst/>
              <a:ahLst/>
              <a:cxnLst/>
              <a:rect l="l" t="t" r="r" b="b"/>
              <a:pathLst>
                <a:path w="148" h="195" extrusionOk="0">
                  <a:moveTo>
                    <a:pt x="148" y="0"/>
                  </a:moveTo>
                  <a:cubicBezTo>
                    <a:pt x="77" y="40"/>
                    <a:pt x="32" y="105"/>
                    <a:pt x="14" y="195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18" y="89"/>
                    <a:pt x="68" y="35"/>
                    <a:pt x="148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5" name="Google Shape;425;p55"/>
            <p:cNvSpPr/>
            <p:nvPr/>
          </p:nvSpPr>
          <p:spPr>
            <a:xfrm>
              <a:off x="3860800" y="2552700"/>
              <a:ext cx="492125" cy="301625"/>
            </a:xfrm>
            <a:custGeom>
              <a:avLst/>
              <a:gdLst/>
              <a:ahLst/>
              <a:cxnLst/>
              <a:rect l="l" t="t" r="r" b="b"/>
              <a:pathLst>
                <a:path w="119" h="73" extrusionOk="0">
                  <a:moveTo>
                    <a:pt x="100" y="33"/>
                  </a:moveTo>
                  <a:cubicBezTo>
                    <a:pt x="109" y="40"/>
                    <a:pt x="115" y="46"/>
                    <a:pt x="119" y="51"/>
                  </a:cubicBezTo>
                  <a:cubicBezTo>
                    <a:pt x="92" y="30"/>
                    <a:pt x="59" y="22"/>
                    <a:pt x="21" y="26"/>
                  </a:cubicBezTo>
                  <a:cubicBezTo>
                    <a:pt x="83" y="31"/>
                    <a:pt x="107" y="41"/>
                    <a:pt x="92" y="57"/>
                  </a:cubicBezTo>
                  <a:cubicBezTo>
                    <a:pt x="78" y="73"/>
                    <a:pt x="47" y="61"/>
                    <a:pt x="0" y="22"/>
                  </a:cubicBezTo>
                  <a:cubicBezTo>
                    <a:pt x="58" y="0"/>
                    <a:pt x="91" y="4"/>
                    <a:pt x="100" y="33"/>
                  </a:cubicBezTo>
                  <a:close/>
                </a:path>
              </a:pathLst>
            </a:custGeom>
            <a:solidFill>
              <a:srgbClr val="FBB32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6" name="Google Shape;426;p55"/>
            <p:cNvSpPr/>
            <p:nvPr/>
          </p:nvSpPr>
          <p:spPr>
            <a:xfrm>
              <a:off x="3852863" y="2112963"/>
              <a:ext cx="504825" cy="290513"/>
            </a:xfrm>
            <a:custGeom>
              <a:avLst/>
              <a:gdLst/>
              <a:ahLst/>
              <a:cxnLst/>
              <a:rect l="l" t="t" r="r" b="b"/>
              <a:pathLst>
                <a:path w="122" h="70" extrusionOk="0">
                  <a:moveTo>
                    <a:pt x="122" y="39"/>
                  </a:moveTo>
                  <a:cubicBezTo>
                    <a:pt x="91" y="26"/>
                    <a:pt x="57" y="26"/>
                    <a:pt x="21" y="40"/>
                  </a:cubicBezTo>
                  <a:cubicBezTo>
                    <a:pt x="83" y="28"/>
                    <a:pt x="108" y="32"/>
                    <a:pt x="98" y="51"/>
                  </a:cubicBezTo>
                  <a:cubicBezTo>
                    <a:pt x="89" y="70"/>
                    <a:pt x="56" y="67"/>
                    <a:pt x="0" y="41"/>
                  </a:cubicBezTo>
                  <a:cubicBezTo>
                    <a:pt x="50" y="5"/>
                    <a:pt x="83" y="0"/>
                    <a:pt x="100" y="26"/>
                  </a:cubicBezTo>
                  <a:cubicBezTo>
                    <a:pt x="110" y="30"/>
                    <a:pt x="117" y="34"/>
                    <a:pt x="122" y="39"/>
                  </a:cubicBezTo>
                  <a:close/>
                </a:path>
              </a:pathLst>
            </a:custGeom>
            <a:solidFill>
              <a:srgbClr val="E3485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7" name="Google Shape;427;p55"/>
            <p:cNvSpPr/>
            <p:nvPr/>
          </p:nvSpPr>
          <p:spPr>
            <a:xfrm>
              <a:off x="4241800" y="1544638"/>
              <a:ext cx="446088" cy="614363"/>
            </a:xfrm>
            <a:custGeom>
              <a:avLst/>
              <a:gdLst/>
              <a:ahLst/>
              <a:cxnLst/>
              <a:rect l="l" t="t" r="r" b="b"/>
              <a:pathLst>
                <a:path w="108" h="148" extrusionOk="0">
                  <a:moveTo>
                    <a:pt x="19" y="148"/>
                  </a:moveTo>
                  <a:cubicBezTo>
                    <a:pt x="17" y="139"/>
                    <a:pt x="17" y="127"/>
                    <a:pt x="20" y="111"/>
                  </a:cubicBezTo>
                  <a:cubicBezTo>
                    <a:pt x="0" y="73"/>
                    <a:pt x="29" y="35"/>
                    <a:pt x="108" y="0"/>
                  </a:cubicBezTo>
                  <a:cubicBezTo>
                    <a:pt x="100" y="86"/>
                    <a:pt x="81" y="128"/>
                    <a:pt x="51" y="127"/>
                  </a:cubicBezTo>
                  <a:cubicBezTo>
                    <a:pt x="21" y="125"/>
                    <a:pt x="34" y="91"/>
                    <a:pt x="91" y="25"/>
                  </a:cubicBezTo>
                  <a:cubicBezTo>
                    <a:pt x="49" y="59"/>
                    <a:pt x="25" y="100"/>
                    <a:pt x="19" y="148"/>
                  </a:cubicBezTo>
                  <a:close/>
                </a:path>
              </a:pathLst>
            </a:custGeom>
            <a:solidFill>
              <a:srgbClr val="4BFF9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8" name="Google Shape;428;p55"/>
            <p:cNvSpPr/>
            <p:nvPr/>
          </p:nvSpPr>
          <p:spPr>
            <a:xfrm>
              <a:off x="4613275" y="2439988"/>
              <a:ext cx="492125" cy="303213"/>
            </a:xfrm>
            <a:custGeom>
              <a:avLst/>
              <a:gdLst/>
              <a:ahLst/>
              <a:cxnLst/>
              <a:rect l="l" t="t" r="r" b="b"/>
              <a:pathLst>
                <a:path w="119" h="73" extrusionOk="0">
                  <a:moveTo>
                    <a:pt x="0" y="52"/>
                  </a:moveTo>
                  <a:cubicBezTo>
                    <a:pt x="27" y="31"/>
                    <a:pt x="60" y="22"/>
                    <a:pt x="98" y="26"/>
                  </a:cubicBezTo>
                  <a:cubicBezTo>
                    <a:pt x="36" y="31"/>
                    <a:pt x="12" y="41"/>
                    <a:pt x="26" y="57"/>
                  </a:cubicBezTo>
                  <a:cubicBezTo>
                    <a:pt x="41" y="73"/>
                    <a:pt x="72" y="61"/>
                    <a:pt x="119" y="22"/>
                  </a:cubicBezTo>
                  <a:cubicBezTo>
                    <a:pt x="61" y="0"/>
                    <a:pt x="28" y="4"/>
                    <a:pt x="19" y="34"/>
                  </a:cubicBezTo>
                  <a:cubicBezTo>
                    <a:pt x="10" y="40"/>
                    <a:pt x="4" y="46"/>
                    <a:pt x="0" y="52"/>
                  </a:cubicBezTo>
                  <a:close/>
                </a:path>
              </a:pathLst>
            </a:custGeom>
            <a:solidFill>
              <a:srgbClr val="F8760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29" name="Google Shape;429;p55"/>
            <p:cNvSpPr/>
            <p:nvPr/>
          </p:nvSpPr>
          <p:spPr>
            <a:xfrm>
              <a:off x="4481513" y="2079625"/>
              <a:ext cx="293688" cy="285750"/>
            </a:xfrm>
            <a:custGeom>
              <a:avLst/>
              <a:gdLst/>
              <a:ahLst/>
              <a:cxnLst/>
              <a:rect l="l" t="t" r="r" b="b"/>
              <a:pathLst>
                <a:path w="71" h="69" extrusionOk="0">
                  <a:moveTo>
                    <a:pt x="58" y="11"/>
                  </a:moveTo>
                  <a:cubicBezTo>
                    <a:pt x="30" y="24"/>
                    <a:pt x="10" y="43"/>
                    <a:pt x="0" y="69"/>
                  </a:cubicBezTo>
                  <a:cubicBezTo>
                    <a:pt x="0" y="63"/>
                    <a:pt x="2" y="56"/>
                    <a:pt x="5" y="48"/>
                  </a:cubicBezTo>
                  <a:cubicBezTo>
                    <a:pt x="0" y="24"/>
                    <a:pt x="22" y="8"/>
                    <a:pt x="71" y="0"/>
                  </a:cubicBezTo>
                  <a:cubicBezTo>
                    <a:pt x="54" y="47"/>
                    <a:pt x="37" y="67"/>
                    <a:pt x="20" y="62"/>
                  </a:cubicBezTo>
                  <a:cubicBezTo>
                    <a:pt x="4" y="57"/>
                    <a:pt x="16" y="40"/>
                    <a:pt x="58" y="11"/>
                  </a:cubicBez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30" name="Google Shape;430;p55"/>
          <p:cNvSpPr txBox="1"/>
          <p:nvPr/>
        </p:nvSpPr>
        <p:spPr>
          <a:xfrm>
            <a:off x="2871975" y="2660450"/>
            <a:ext cx="4815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Google Shape;431;p55"/>
          <p:cNvSpPr txBox="1"/>
          <p:nvPr/>
        </p:nvSpPr>
        <p:spPr>
          <a:xfrm>
            <a:off x="2871975" y="3228125"/>
            <a:ext cx="4815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55"/>
          <p:cNvSpPr txBox="1"/>
          <p:nvPr/>
        </p:nvSpPr>
        <p:spPr>
          <a:xfrm>
            <a:off x="2871975" y="3899725"/>
            <a:ext cx="48150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Roboto"/>
              <a:buNone/>
            </a:pP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Google Shape;433;p55"/>
          <p:cNvSpPr txBox="1"/>
          <p:nvPr/>
        </p:nvSpPr>
        <p:spPr>
          <a:xfrm>
            <a:off x="2791025" y="1485025"/>
            <a:ext cx="6010800" cy="29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can tailor the user dashboard according to your information needs and offer you API access for easier system integration.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can expand the forecasting region to where your factories are located through transfer learning.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 can work with energy consultant to provide you tailored power solution that optimizes your cost saving.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6"/>
          <p:cNvSpPr txBox="1">
            <a:spLocks noGrp="1"/>
          </p:cNvSpPr>
          <p:nvPr>
            <p:ph type="title"/>
          </p:nvPr>
        </p:nvSpPr>
        <p:spPr>
          <a:xfrm>
            <a:off x="537550" y="1101750"/>
            <a:ext cx="3575100" cy="14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1155CC"/>
                </a:solidFill>
              </a:rPr>
              <a:t>Q &amp; A</a:t>
            </a:r>
            <a:endParaRPr sz="10000">
              <a:solidFill>
                <a:srgbClr val="1155CC"/>
              </a:solidFill>
            </a:endParaRPr>
          </a:p>
        </p:txBody>
      </p:sp>
      <p:sp>
        <p:nvSpPr>
          <p:cNvPr id="439" name="Google Shape;439;p56"/>
          <p:cNvSpPr/>
          <p:nvPr/>
        </p:nvSpPr>
        <p:spPr>
          <a:xfrm>
            <a:off x="270962" y="3048475"/>
            <a:ext cx="4108276" cy="8786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1"/>
                </a:solidFill>
                <a:latin typeface="Dancing Script"/>
              </a:rPr>
              <a:t>Thank You</a:t>
            </a:r>
          </a:p>
        </p:txBody>
      </p:sp>
      <p:pic>
        <p:nvPicPr>
          <p:cNvPr id="440" name="Google Shape;440;p56"/>
          <p:cNvPicPr preferRelativeResize="0"/>
          <p:nvPr/>
        </p:nvPicPr>
        <p:blipFill rotWithShape="1">
          <a:blip r:embed="rId3">
            <a:alphaModFix amt="92000"/>
          </a:blip>
          <a:srcRect l="18317" r="18323"/>
          <a:stretch/>
        </p:blipFill>
        <p:spPr>
          <a:xfrm>
            <a:off x="4650600" y="0"/>
            <a:ext cx="4493400" cy="4873900"/>
          </a:xfrm>
          <a:prstGeom prst="rect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Reference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</p:txBody>
      </p:sp>
      <p:sp>
        <p:nvSpPr>
          <p:cNvPr id="446" name="Google Shape;446;p57"/>
          <p:cNvSpPr txBox="1"/>
          <p:nvPr/>
        </p:nvSpPr>
        <p:spPr>
          <a:xfrm>
            <a:off x="2945375" y="63025"/>
            <a:ext cx="75009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58"/>
          <p:cNvPicPr preferRelativeResize="0"/>
          <p:nvPr/>
        </p:nvPicPr>
        <p:blipFill rotWithShape="1">
          <a:blip r:embed="rId3">
            <a:alphaModFix/>
          </a:blip>
          <a:srcRect r="1903" b="15768"/>
          <a:stretch/>
        </p:blipFill>
        <p:spPr>
          <a:xfrm>
            <a:off x="2457750" y="0"/>
            <a:ext cx="4374324" cy="48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9"/>
          <p:cNvPicPr preferRelativeResize="0"/>
          <p:nvPr/>
        </p:nvPicPr>
        <p:blipFill rotWithShape="1">
          <a:blip r:embed="rId3">
            <a:alphaModFix/>
          </a:blip>
          <a:srcRect b="14908"/>
          <a:stretch/>
        </p:blipFill>
        <p:spPr>
          <a:xfrm>
            <a:off x="2353325" y="0"/>
            <a:ext cx="4437357" cy="488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>
            <a:spLocks noGrp="1"/>
          </p:cNvSpPr>
          <p:nvPr>
            <p:ph type="title"/>
          </p:nvPr>
        </p:nvSpPr>
        <p:spPr>
          <a:xfrm>
            <a:off x="173925" y="410000"/>
            <a:ext cx="8827200" cy="9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Traditional electricity cost saving focus on consumption control</a:t>
            </a:r>
            <a:endParaRPr sz="2300"/>
          </a:p>
        </p:txBody>
      </p:sp>
      <p:grpSp>
        <p:nvGrpSpPr>
          <p:cNvPr id="218" name="Google Shape;218;p42"/>
          <p:cNvGrpSpPr/>
          <p:nvPr/>
        </p:nvGrpSpPr>
        <p:grpSpPr>
          <a:xfrm>
            <a:off x="2004266" y="2457364"/>
            <a:ext cx="6397161" cy="1432768"/>
            <a:chOff x="5020418" y="5255554"/>
            <a:chExt cx="12652613" cy="3203864"/>
          </a:xfrm>
        </p:grpSpPr>
        <p:sp>
          <p:nvSpPr>
            <p:cNvPr id="219" name="Google Shape;219;p42"/>
            <p:cNvSpPr/>
            <p:nvPr/>
          </p:nvSpPr>
          <p:spPr>
            <a:xfrm rot="-5400000" flipH="1">
              <a:off x="5286217" y="4989755"/>
              <a:ext cx="3203864" cy="3735461"/>
            </a:xfrm>
            <a:custGeom>
              <a:avLst/>
              <a:gdLst/>
              <a:ahLst/>
              <a:cxnLst/>
              <a:rect l="l" t="t" r="r" b="b"/>
              <a:pathLst>
                <a:path w="3203864" h="1440872" extrusionOk="0">
                  <a:moveTo>
                    <a:pt x="1756064" y="1440872"/>
                  </a:moveTo>
                  <a:lnTo>
                    <a:pt x="0" y="0"/>
                  </a:lnTo>
                  <a:lnTo>
                    <a:pt x="3203864" y="1440872"/>
                  </a:lnTo>
                  <a:lnTo>
                    <a:pt x="1756064" y="1440872"/>
                  </a:lnTo>
                  <a:close/>
                </a:path>
              </a:pathLst>
            </a:custGeom>
            <a:solidFill>
              <a:srgbClr val="765A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0" name="Google Shape;220;p42"/>
            <p:cNvSpPr/>
            <p:nvPr/>
          </p:nvSpPr>
          <p:spPr>
            <a:xfrm flipH="1">
              <a:off x="8767580" y="7009179"/>
              <a:ext cx="8905451" cy="1447800"/>
            </a:xfrm>
            <a:custGeom>
              <a:avLst/>
              <a:gdLst/>
              <a:ahLst/>
              <a:cxnLst/>
              <a:rect l="l" t="t" r="r" b="b"/>
              <a:pathLst>
                <a:path w="7933587" h="1447800" extrusionOk="0">
                  <a:moveTo>
                    <a:pt x="7933587" y="0"/>
                  </a:moveTo>
                  <a:lnTo>
                    <a:pt x="6134100" y="0"/>
                  </a:lnTo>
                  <a:lnTo>
                    <a:pt x="6128986" y="0"/>
                  </a:lnTo>
                  <a:lnTo>
                    <a:pt x="723900" y="0"/>
                  </a:lnTo>
                  <a:cubicBezTo>
                    <a:pt x="324101" y="0"/>
                    <a:pt x="0" y="324101"/>
                    <a:pt x="0" y="723900"/>
                  </a:cubicBezTo>
                  <a:cubicBezTo>
                    <a:pt x="0" y="1123699"/>
                    <a:pt x="324101" y="1447800"/>
                    <a:pt x="723900" y="1447800"/>
                  </a:cubicBezTo>
                  <a:lnTo>
                    <a:pt x="6128986" y="1447800"/>
                  </a:lnTo>
                  <a:lnTo>
                    <a:pt x="6134100" y="1447800"/>
                  </a:lnTo>
                  <a:lnTo>
                    <a:pt x="7933587" y="1447800"/>
                  </a:lnTo>
                  <a:close/>
                </a:path>
              </a:pathLst>
            </a:custGeom>
            <a:solidFill>
              <a:srgbClr val="ECB4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1" name="Google Shape;221;p42"/>
          <p:cNvGrpSpPr/>
          <p:nvPr/>
        </p:nvGrpSpPr>
        <p:grpSpPr>
          <a:xfrm>
            <a:off x="2012849" y="2457394"/>
            <a:ext cx="6161365" cy="701669"/>
            <a:chOff x="5056306" y="5166928"/>
            <a:chExt cx="11609884" cy="1569027"/>
          </a:xfrm>
        </p:grpSpPr>
        <p:sp>
          <p:nvSpPr>
            <p:cNvPr id="222" name="Google Shape;222;p42"/>
            <p:cNvSpPr/>
            <p:nvPr/>
          </p:nvSpPr>
          <p:spPr>
            <a:xfrm rot="-5400000" flipH="1">
              <a:off x="6030592" y="4192641"/>
              <a:ext cx="1569027" cy="3517599"/>
            </a:xfrm>
            <a:custGeom>
              <a:avLst/>
              <a:gdLst/>
              <a:ahLst/>
              <a:cxnLst/>
              <a:rect l="l" t="t" r="r" b="b"/>
              <a:pathLst>
                <a:path w="1569027" h="1427018" extrusionOk="0">
                  <a:moveTo>
                    <a:pt x="121227" y="1427018"/>
                  </a:moveTo>
                  <a:lnTo>
                    <a:pt x="0" y="0"/>
                  </a:lnTo>
                  <a:lnTo>
                    <a:pt x="1569027" y="1427018"/>
                  </a:lnTo>
                  <a:lnTo>
                    <a:pt x="121227" y="1427018"/>
                  </a:lnTo>
                  <a:close/>
                </a:path>
              </a:pathLst>
            </a:custGeom>
            <a:solidFill>
              <a:srgbClr val="28478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flipH="1">
              <a:off x="8573931" y="5282004"/>
              <a:ext cx="8092259" cy="1447800"/>
            </a:xfrm>
            <a:custGeom>
              <a:avLst/>
              <a:gdLst/>
              <a:ahLst/>
              <a:cxnLst/>
              <a:rect l="l" t="t" r="r" b="b"/>
              <a:pathLst>
                <a:path w="7933587" h="1447800" extrusionOk="0">
                  <a:moveTo>
                    <a:pt x="7933587" y="0"/>
                  </a:moveTo>
                  <a:lnTo>
                    <a:pt x="6134100" y="0"/>
                  </a:lnTo>
                  <a:lnTo>
                    <a:pt x="6128986" y="0"/>
                  </a:lnTo>
                  <a:lnTo>
                    <a:pt x="723900" y="0"/>
                  </a:lnTo>
                  <a:cubicBezTo>
                    <a:pt x="324101" y="0"/>
                    <a:pt x="0" y="324101"/>
                    <a:pt x="0" y="723900"/>
                  </a:cubicBezTo>
                  <a:cubicBezTo>
                    <a:pt x="0" y="1123699"/>
                    <a:pt x="324101" y="1447800"/>
                    <a:pt x="723900" y="1447800"/>
                  </a:cubicBezTo>
                  <a:lnTo>
                    <a:pt x="6128986" y="1447800"/>
                  </a:lnTo>
                  <a:lnTo>
                    <a:pt x="6134100" y="1447800"/>
                  </a:lnTo>
                  <a:lnTo>
                    <a:pt x="7933587" y="144780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24" name="Google Shape;224;p42"/>
          <p:cNvGrpSpPr/>
          <p:nvPr/>
        </p:nvGrpSpPr>
        <p:grpSpPr>
          <a:xfrm>
            <a:off x="2725234" y="1757725"/>
            <a:ext cx="5152866" cy="646768"/>
            <a:chOff x="3587531" y="1743300"/>
            <a:chExt cx="3909314" cy="550207"/>
          </a:xfrm>
        </p:grpSpPr>
        <p:sp>
          <p:nvSpPr>
            <p:cNvPr id="225" name="Google Shape;225;p42"/>
            <p:cNvSpPr/>
            <p:nvPr/>
          </p:nvSpPr>
          <p:spPr>
            <a:xfrm flipH="1">
              <a:off x="3587531" y="1743300"/>
              <a:ext cx="883500" cy="550200"/>
            </a:xfrm>
            <a:prstGeom prst="rtTriangle">
              <a:avLst/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2"/>
            <p:cNvSpPr/>
            <p:nvPr/>
          </p:nvSpPr>
          <p:spPr>
            <a:xfrm flipH="1">
              <a:off x="4462248" y="1743342"/>
              <a:ext cx="3034597" cy="550164"/>
            </a:xfrm>
            <a:custGeom>
              <a:avLst/>
              <a:gdLst/>
              <a:ahLst/>
              <a:cxnLst/>
              <a:rect l="l" t="t" r="r" b="b"/>
              <a:pathLst>
                <a:path w="7933587" h="1447801" extrusionOk="0">
                  <a:moveTo>
                    <a:pt x="7933587" y="0"/>
                  </a:moveTo>
                  <a:lnTo>
                    <a:pt x="6128986" y="0"/>
                  </a:lnTo>
                  <a:lnTo>
                    <a:pt x="6128986" y="1"/>
                  </a:lnTo>
                  <a:lnTo>
                    <a:pt x="723900" y="1"/>
                  </a:lnTo>
                  <a:cubicBezTo>
                    <a:pt x="324101" y="1"/>
                    <a:pt x="0" y="324102"/>
                    <a:pt x="0" y="723901"/>
                  </a:cubicBezTo>
                  <a:cubicBezTo>
                    <a:pt x="0" y="1123700"/>
                    <a:pt x="324101" y="1447801"/>
                    <a:pt x="723900" y="1447801"/>
                  </a:cubicBezTo>
                  <a:lnTo>
                    <a:pt x="6134100" y="1447801"/>
                  </a:lnTo>
                  <a:lnTo>
                    <a:pt x="6134119" y="1447800"/>
                  </a:lnTo>
                  <a:lnTo>
                    <a:pt x="7933587" y="144780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27" name="Google Shape;227;p42"/>
          <p:cNvSpPr/>
          <p:nvPr/>
        </p:nvSpPr>
        <p:spPr>
          <a:xfrm>
            <a:off x="831275" y="1661252"/>
            <a:ext cx="2184000" cy="2184000"/>
          </a:xfrm>
          <a:prstGeom prst="ellipse">
            <a:avLst/>
          </a:prstGeom>
          <a:solidFill>
            <a:schemeClr val="lt1"/>
          </a:solidFill>
          <a:ln w="63500" cap="flat" cmpd="sng">
            <a:solidFill>
              <a:srgbClr val="FF99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20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42"/>
          <p:cNvSpPr txBox="1"/>
          <p:nvPr/>
        </p:nvSpPr>
        <p:spPr>
          <a:xfrm flipH="1">
            <a:off x="4014422" y="1932440"/>
            <a:ext cx="41199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1. Consumption cutting</a:t>
            </a:r>
            <a:endParaRPr sz="1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42"/>
          <p:cNvSpPr txBox="1"/>
          <p:nvPr/>
        </p:nvSpPr>
        <p:spPr>
          <a:xfrm flipH="1">
            <a:off x="1119133" y="3050713"/>
            <a:ext cx="1608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rPr>
              <a:t>Cost Savings</a:t>
            </a:r>
            <a:endParaRPr sz="1600" b="1">
              <a:solidFill>
                <a:srgbClr val="20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42"/>
          <p:cNvSpPr txBox="1"/>
          <p:nvPr/>
        </p:nvSpPr>
        <p:spPr>
          <a:xfrm flipH="1">
            <a:off x="4014422" y="2652038"/>
            <a:ext cx="36036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2. Energy audit</a:t>
            </a:r>
            <a:endParaRPr sz="1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42"/>
          <p:cNvSpPr txBox="1"/>
          <p:nvPr/>
        </p:nvSpPr>
        <p:spPr>
          <a:xfrm flipH="1">
            <a:off x="4014422" y="3261170"/>
            <a:ext cx="4308600" cy="6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3. Power recycling</a:t>
            </a:r>
            <a:endParaRPr sz="17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2" name="Google Shape;232;p42" descr="Lights On"/>
          <p:cNvGrpSpPr/>
          <p:nvPr/>
        </p:nvGrpSpPr>
        <p:grpSpPr>
          <a:xfrm>
            <a:off x="1414024" y="1958410"/>
            <a:ext cx="1018344" cy="1033844"/>
            <a:chOff x="9525000" y="1668924"/>
            <a:chExt cx="759618" cy="822273"/>
          </a:xfrm>
        </p:grpSpPr>
        <p:sp>
          <p:nvSpPr>
            <p:cNvPr id="233" name="Google Shape;233;p42"/>
            <p:cNvSpPr/>
            <p:nvPr/>
          </p:nvSpPr>
          <p:spPr>
            <a:xfrm>
              <a:off x="9795300" y="2343217"/>
              <a:ext cx="218836" cy="54902"/>
            </a:xfrm>
            <a:custGeom>
              <a:avLst/>
              <a:gdLst/>
              <a:ahLst/>
              <a:cxnLst/>
              <a:rect l="l" t="t" r="r" b="b"/>
              <a:pathLst>
                <a:path w="218836" h="54902" extrusionOk="0">
                  <a:moveTo>
                    <a:pt x="191386" y="0"/>
                  </a:moveTo>
                  <a:lnTo>
                    <a:pt x="27451" y="0"/>
                  </a:lnTo>
                  <a:cubicBezTo>
                    <a:pt x="12290" y="0"/>
                    <a:pt x="0" y="12290"/>
                    <a:pt x="0" y="27451"/>
                  </a:cubicBezTo>
                  <a:cubicBezTo>
                    <a:pt x="0" y="42612"/>
                    <a:pt x="12290" y="54902"/>
                    <a:pt x="27451" y="54902"/>
                  </a:cubicBezTo>
                  <a:lnTo>
                    <a:pt x="191386" y="54902"/>
                  </a:lnTo>
                  <a:cubicBezTo>
                    <a:pt x="206547" y="54902"/>
                    <a:pt x="218837" y="42612"/>
                    <a:pt x="218837" y="27451"/>
                  </a:cubicBezTo>
                  <a:cubicBezTo>
                    <a:pt x="218837" y="12290"/>
                    <a:pt x="206547" y="0"/>
                    <a:pt x="191386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9845249" y="2436219"/>
              <a:ext cx="118938" cy="54978"/>
            </a:xfrm>
            <a:custGeom>
              <a:avLst/>
              <a:gdLst/>
              <a:ahLst/>
              <a:cxnLst/>
              <a:rect l="l" t="t" r="r" b="b"/>
              <a:pathLst>
                <a:path w="118938" h="54978" extrusionOk="0">
                  <a:moveTo>
                    <a:pt x="59474" y="54978"/>
                  </a:moveTo>
                  <a:cubicBezTo>
                    <a:pt x="90605" y="54974"/>
                    <a:pt x="116498" y="31034"/>
                    <a:pt x="118939" y="0"/>
                  </a:cubicBezTo>
                  <a:lnTo>
                    <a:pt x="0" y="0"/>
                  </a:lnTo>
                  <a:cubicBezTo>
                    <a:pt x="2441" y="31038"/>
                    <a:pt x="28341" y="54979"/>
                    <a:pt x="59474" y="54978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9666827" y="1811075"/>
              <a:ext cx="475764" cy="494052"/>
            </a:xfrm>
            <a:custGeom>
              <a:avLst/>
              <a:gdLst/>
              <a:ahLst/>
              <a:cxnLst/>
              <a:rect l="l" t="t" r="r" b="b"/>
              <a:pathLst>
                <a:path w="475764" h="494052" extrusionOk="0">
                  <a:moveTo>
                    <a:pt x="475764" y="243364"/>
                  </a:moveTo>
                  <a:lnTo>
                    <a:pt x="475764" y="235134"/>
                  </a:lnTo>
                  <a:cubicBezTo>
                    <a:pt x="473390" y="105206"/>
                    <a:pt x="367843" y="872"/>
                    <a:pt x="237896" y="0"/>
                  </a:cubicBezTo>
                  <a:lnTo>
                    <a:pt x="237896" y="0"/>
                  </a:lnTo>
                  <a:cubicBezTo>
                    <a:pt x="107940" y="862"/>
                    <a:pt x="2379" y="105197"/>
                    <a:pt x="0" y="235134"/>
                  </a:cubicBezTo>
                  <a:lnTo>
                    <a:pt x="0" y="243364"/>
                  </a:lnTo>
                  <a:cubicBezTo>
                    <a:pt x="888" y="271543"/>
                    <a:pt x="6487" y="299376"/>
                    <a:pt x="16564" y="325707"/>
                  </a:cubicBezTo>
                  <a:cubicBezTo>
                    <a:pt x="26207" y="350556"/>
                    <a:pt x="40210" y="373484"/>
                    <a:pt x="57912" y="393411"/>
                  </a:cubicBezTo>
                  <a:cubicBezTo>
                    <a:pt x="79686" y="417224"/>
                    <a:pt x="103565" y="463401"/>
                    <a:pt x="113633" y="483899"/>
                  </a:cubicBezTo>
                  <a:cubicBezTo>
                    <a:pt x="116719" y="490118"/>
                    <a:pt x="123063" y="494052"/>
                    <a:pt x="130007" y="494052"/>
                  </a:cubicBezTo>
                  <a:lnTo>
                    <a:pt x="345758" y="494052"/>
                  </a:lnTo>
                  <a:cubicBezTo>
                    <a:pt x="352702" y="494049"/>
                    <a:pt x="359048" y="490117"/>
                    <a:pt x="362141" y="483899"/>
                  </a:cubicBezTo>
                  <a:cubicBezTo>
                    <a:pt x="372199" y="463410"/>
                    <a:pt x="396078" y="417224"/>
                    <a:pt x="417852" y="393411"/>
                  </a:cubicBezTo>
                  <a:cubicBezTo>
                    <a:pt x="435554" y="373484"/>
                    <a:pt x="449557" y="350556"/>
                    <a:pt x="459200" y="325707"/>
                  </a:cubicBezTo>
                  <a:cubicBezTo>
                    <a:pt x="469274" y="299375"/>
                    <a:pt x="474872" y="271543"/>
                    <a:pt x="475764" y="243364"/>
                  </a:cubicBezTo>
                  <a:close/>
                  <a:moveTo>
                    <a:pt x="420872" y="242411"/>
                  </a:moveTo>
                  <a:cubicBezTo>
                    <a:pt x="420044" y="264341"/>
                    <a:pt x="415617" y="285984"/>
                    <a:pt x="407765" y="306476"/>
                  </a:cubicBezTo>
                  <a:cubicBezTo>
                    <a:pt x="400507" y="324944"/>
                    <a:pt x="390036" y="341981"/>
                    <a:pt x="376838" y="356797"/>
                  </a:cubicBezTo>
                  <a:cubicBezTo>
                    <a:pt x="355867" y="382075"/>
                    <a:pt x="337907" y="409705"/>
                    <a:pt x="323317" y="439131"/>
                  </a:cubicBezTo>
                  <a:lnTo>
                    <a:pt x="152419" y="439131"/>
                  </a:lnTo>
                  <a:cubicBezTo>
                    <a:pt x="137832" y="409704"/>
                    <a:pt x="119871" y="382073"/>
                    <a:pt x="98898" y="356797"/>
                  </a:cubicBezTo>
                  <a:cubicBezTo>
                    <a:pt x="85698" y="341983"/>
                    <a:pt x="75230" y="324945"/>
                    <a:pt x="67980" y="306476"/>
                  </a:cubicBezTo>
                  <a:cubicBezTo>
                    <a:pt x="60133" y="285990"/>
                    <a:pt x="55712" y="264352"/>
                    <a:pt x="54893" y="242430"/>
                  </a:cubicBezTo>
                  <a:lnTo>
                    <a:pt x="54893" y="235572"/>
                  </a:lnTo>
                  <a:cubicBezTo>
                    <a:pt x="56741" y="135665"/>
                    <a:pt x="137954" y="55476"/>
                    <a:pt x="237877" y="54893"/>
                  </a:cubicBezTo>
                  <a:lnTo>
                    <a:pt x="237877" y="54893"/>
                  </a:lnTo>
                  <a:cubicBezTo>
                    <a:pt x="337808" y="55471"/>
                    <a:pt x="419024" y="135676"/>
                    <a:pt x="420853" y="235591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9887540" y="1668924"/>
              <a:ext cx="38100" cy="104775"/>
            </a:xfrm>
            <a:custGeom>
              <a:avLst/>
              <a:gdLst/>
              <a:ahLst/>
              <a:cxnLst/>
              <a:rect l="l" t="t" r="r" b="b"/>
              <a:pathLst>
                <a:path w="38100" h="104775" extrusionOk="0">
                  <a:moveTo>
                    <a:pt x="19050" y="104775"/>
                  </a:moveTo>
                  <a:cubicBezTo>
                    <a:pt x="29571" y="104775"/>
                    <a:pt x="38100" y="96246"/>
                    <a:pt x="38100" y="85725"/>
                  </a:cubicBezTo>
                  <a:lnTo>
                    <a:pt x="38100" y="19050"/>
                  </a:lnTo>
                  <a:cubicBezTo>
                    <a:pt x="38100" y="8529"/>
                    <a:pt x="29571" y="0"/>
                    <a:pt x="19050" y="0"/>
                  </a:cubicBezTo>
                  <a:cubicBezTo>
                    <a:pt x="8529" y="0"/>
                    <a:pt x="0" y="8529"/>
                    <a:pt x="0" y="19050"/>
                  </a:cubicBezTo>
                  <a:lnTo>
                    <a:pt x="0" y="85725"/>
                  </a:lnTo>
                  <a:cubicBezTo>
                    <a:pt x="0" y="96246"/>
                    <a:pt x="8529" y="104775"/>
                    <a:pt x="19050" y="104775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9627970" y="1778047"/>
              <a:ext cx="85287" cy="85287"/>
            </a:xfrm>
            <a:custGeom>
              <a:avLst/>
              <a:gdLst/>
              <a:ahLst/>
              <a:cxnLst/>
              <a:rect l="l" t="t" r="r" b="b"/>
              <a:pathLst>
                <a:path w="85287" h="85287" extrusionOk="0">
                  <a:moveTo>
                    <a:pt x="52535" y="79471"/>
                  </a:moveTo>
                  <a:cubicBezTo>
                    <a:pt x="59844" y="87039"/>
                    <a:pt x="71904" y="87249"/>
                    <a:pt x="79471" y="79940"/>
                  </a:cubicBezTo>
                  <a:cubicBezTo>
                    <a:pt x="87039" y="72631"/>
                    <a:pt x="87249" y="60571"/>
                    <a:pt x="79940" y="53003"/>
                  </a:cubicBezTo>
                  <a:cubicBezTo>
                    <a:pt x="79787" y="52844"/>
                    <a:pt x="79630" y="52688"/>
                    <a:pt x="79471" y="52535"/>
                  </a:cubicBezTo>
                  <a:lnTo>
                    <a:pt x="32285" y="5348"/>
                  </a:lnTo>
                  <a:cubicBezTo>
                    <a:pt x="24717" y="-1962"/>
                    <a:pt x="12657" y="-1752"/>
                    <a:pt x="5348" y="5816"/>
                  </a:cubicBezTo>
                  <a:cubicBezTo>
                    <a:pt x="-1783" y="13198"/>
                    <a:pt x="-1783" y="24903"/>
                    <a:pt x="5348" y="32285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10100447" y="1781935"/>
              <a:ext cx="84709" cy="84737"/>
            </a:xfrm>
            <a:custGeom>
              <a:avLst/>
              <a:gdLst/>
              <a:ahLst/>
              <a:cxnLst/>
              <a:rect l="l" t="t" r="r" b="b"/>
              <a:pathLst>
                <a:path w="84709" h="84737" extrusionOk="0">
                  <a:moveTo>
                    <a:pt x="19017" y="84737"/>
                  </a:moveTo>
                  <a:cubicBezTo>
                    <a:pt x="24069" y="84736"/>
                    <a:pt x="28914" y="82728"/>
                    <a:pt x="32485" y="79156"/>
                  </a:cubicBezTo>
                  <a:lnTo>
                    <a:pt x="79625" y="32007"/>
                  </a:lnTo>
                  <a:cubicBezTo>
                    <a:pt x="86781" y="24294"/>
                    <a:pt x="86329" y="12241"/>
                    <a:pt x="78616" y="5085"/>
                  </a:cubicBezTo>
                  <a:cubicBezTo>
                    <a:pt x="71303" y="-1700"/>
                    <a:pt x="59994" y="-1694"/>
                    <a:pt x="52688" y="5099"/>
                  </a:cubicBezTo>
                  <a:lnTo>
                    <a:pt x="5577" y="52219"/>
                  </a:lnTo>
                  <a:cubicBezTo>
                    <a:pt x="-1861" y="59660"/>
                    <a:pt x="-1859" y="71721"/>
                    <a:pt x="5581" y="79159"/>
                  </a:cubicBezTo>
                  <a:cubicBezTo>
                    <a:pt x="9153" y="82730"/>
                    <a:pt x="13996" y="84736"/>
                    <a:pt x="19046" y="84737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9525000" y="2026111"/>
              <a:ext cx="104775" cy="38100"/>
            </a:xfrm>
            <a:custGeom>
              <a:avLst/>
              <a:gdLst/>
              <a:ahLst/>
              <a:cxnLst/>
              <a:rect l="l" t="t" r="r" b="b"/>
              <a:pathLst>
                <a:path w="104775" h="38100" extrusionOk="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0" name="Google Shape;240;p42"/>
            <p:cNvSpPr/>
            <p:nvPr/>
          </p:nvSpPr>
          <p:spPr>
            <a:xfrm>
              <a:off x="9627197" y="2226378"/>
              <a:ext cx="86022" cy="86040"/>
            </a:xfrm>
            <a:custGeom>
              <a:avLst/>
              <a:gdLst/>
              <a:ahLst/>
              <a:cxnLst/>
              <a:rect l="l" t="t" r="r" b="b"/>
              <a:pathLst>
                <a:path w="86022" h="86040" extrusionOk="0">
                  <a:moveTo>
                    <a:pt x="53308" y="5816"/>
                  </a:moveTo>
                  <a:lnTo>
                    <a:pt x="6159" y="52965"/>
                  </a:lnTo>
                  <a:cubicBezTo>
                    <a:pt x="-1587" y="60084"/>
                    <a:pt x="-2095" y="72136"/>
                    <a:pt x="5025" y="79881"/>
                  </a:cubicBezTo>
                  <a:cubicBezTo>
                    <a:pt x="12144" y="87628"/>
                    <a:pt x="24195" y="88136"/>
                    <a:pt x="31941" y="81017"/>
                  </a:cubicBezTo>
                  <a:cubicBezTo>
                    <a:pt x="32329" y="80660"/>
                    <a:pt x="32702" y="80288"/>
                    <a:pt x="33058" y="79901"/>
                  </a:cubicBezTo>
                  <a:lnTo>
                    <a:pt x="80207" y="32752"/>
                  </a:lnTo>
                  <a:cubicBezTo>
                    <a:pt x="87774" y="25443"/>
                    <a:pt x="87984" y="13383"/>
                    <a:pt x="80675" y="5816"/>
                  </a:cubicBezTo>
                  <a:cubicBezTo>
                    <a:pt x="73366" y="-1752"/>
                    <a:pt x="61306" y="-1961"/>
                    <a:pt x="53738" y="5347"/>
                  </a:cubicBezTo>
                  <a:cubicBezTo>
                    <a:pt x="53579" y="5501"/>
                    <a:pt x="53423" y="5657"/>
                    <a:pt x="53270" y="5816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1" name="Google Shape;241;p42"/>
            <p:cNvSpPr/>
            <p:nvPr/>
          </p:nvSpPr>
          <p:spPr>
            <a:xfrm>
              <a:off x="10099931" y="2222505"/>
              <a:ext cx="85517" cy="85502"/>
            </a:xfrm>
            <a:custGeom>
              <a:avLst/>
              <a:gdLst/>
              <a:ahLst/>
              <a:cxnLst/>
              <a:rect l="l" t="t" r="r" b="b"/>
              <a:pathLst>
                <a:path w="85517" h="85502" extrusionOk="0">
                  <a:moveTo>
                    <a:pt x="33002" y="6078"/>
                  </a:moveTo>
                  <a:cubicBezTo>
                    <a:pt x="25838" y="-1626"/>
                    <a:pt x="13784" y="-2065"/>
                    <a:pt x="6078" y="5098"/>
                  </a:cubicBezTo>
                  <a:cubicBezTo>
                    <a:pt x="-1626" y="12262"/>
                    <a:pt x="-2066" y="24316"/>
                    <a:pt x="5099" y="32022"/>
                  </a:cubicBezTo>
                  <a:cubicBezTo>
                    <a:pt x="5418" y="32365"/>
                    <a:pt x="5750" y="32696"/>
                    <a:pt x="6094" y="33015"/>
                  </a:cubicBezTo>
                  <a:lnTo>
                    <a:pt x="53233" y="80154"/>
                  </a:lnTo>
                  <a:cubicBezTo>
                    <a:pt x="60800" y="87464"/>
                    <a:pt x="72860" y="87254"/>
                    <a:pt x="80169" y="79686"/>
                  </a:cubicBezTo>
                  <a:cubicBezTo>
                    <a:pt x="87300" y="72304"/>
                    <a:pt x="87300" y="60600"/>
                    <a:pt x="80169" y="53218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" name="Google Shape;242;p42"/>
            <p:cNvSpPr/>
            <p:nvPr/>
          </p:nvSpPr>
          <p:spPr>
            <a:xfrm>
              <a:off x="10179843" y="2025463"/>
              <a:ext cx="104775" cy="38100"/>
            </a:xfrm>
            <a:custGeom>
              <a:avLst/>
              <a:gdLst/>
              <a:ahLst/>
              <a:cxnLst/>
              <a:rect l="l" t="t" r="r" b="b"/>
              <a:pathLst>
                <a:path w="104775" h="38100" extrusionOk="0">
                  <a:moveTo>
                    <a:pt x="85725" y="0"/>
                  </a:moveTo>
                  <a:lnTo>
                    <a:pt x="19050" y="0"/>
                  </a:lnTo>
                  <a:cubicBezTo>
                    <a:pt x="8529" y="0"/>
                    <a:pt x="0" y="8529"/>
                    <a:pt x="0" y="19050"/>
                  </a:cubicBezTo>
                  <a:cubicBezTo>
                    <a:pt x="0" y="29571"/>
                    <a:pt x="8529" y="38100"/>
                    <a:pt x="19050" y="38100"/>
                  </a:cubicBezTo>
                  <a:lnTo>
                    <a:pt x="85725" y="38100"/>
                  </a:lnTo>
                  <a:cubicBezTo>
                    <a:pt x="96246" y="38100"/>
                    <a:pt x="104775" y="29571"/>
                    <a:pt x="104775" y="19050"/>
                  </a:cubicBezTo>
                  <a:cubicBezTo>
                    <a:pt x="104775" y="8529"/>
                    <a:pt x="96246" y="0"/>
                    <a:pt x="85725" y="0"/>
                  </a:cubicBez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60"/>
          <p:cNvPicPr preferRelativeResize="0"/>
          <p:nvPr/>
        </p:nvPicPr>
        <p:blipFill rotWithShape="1">
          <a:blip r:embed="rId3">
            <a:alphaModFix/>
          </a:blip>
          <a:srcRect b="19601"/>
          <a:stretch/>
        </p:blipFill>
        <p:spPr>
          <a:xfrm>
            <a:off x="2412225" y="0"/>
            <a:ext cx="4304000" cy="48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>
            <a:spLocks noGrp="1"/>
          </p:cNvSpPr>
          <p:nvPr>
            <p:ph type="title"/>
          </p:nvPr>
        </p:nvSpPr>
        <p:spPr>
          <a:xfrm>
            <a:off x="172675" y="1783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 Cases</a:t>
            </a:r>
            <a:endParaRPr sz="2200" b="1"/>
          </a:p>
        </p:txBody>
      </p:sp>
      <p:graphicFrame>
        <p:nvGraphicFramePr>
          <p:cNvPr id="467" name="Google Shape;467;p61"/>
          <p:cNvGraphicFramePr/>
          <p:nvPr/>
        </p:nvGraphicFramePr>
        <p:xfrm>
          <a:off x="715000" y="78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{D42343F2-9826-4AEB-B472-8F1F5AA06CA2}</a:tableStyleId>
              </a:tblPr>
              <a:tblGrid>
                <a:gridCol w="129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7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7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85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Models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Operating Hours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Hourly Consumption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Peak Shaving Rate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Peak Shaving Hours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Annual Savings in Mexican Pesos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Gatorade (Sports drink)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0.778 MW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953,101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Litoplas (store and bottled products for Nestle)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0.714 MW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0.65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925,735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Teleflex (Medical )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3.551 MW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4,334,839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Comparison</a:t>
            </a:r>
            <a:endParaRPr sz="2200" b="1"/>
          </a:p>
        </p:txBody>
      </p:sp>
      <p:graphicFrame>
        <p:nvGraphicFramePr>
          <p:cNvPr id="473" name="Google Shape;473;p62"/>
          <p:cNvGraphicFramePr/>
          <p:nvPr/>
        </p:nvGraphicFramePr>
        <p:xfrm>
          <a:off x="952500" y="1648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{D42343F2-9826-4AEB-B472-8F1F5AA06CA2}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Models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ME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MAE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MAPE</a:t>
                      </a:r>
                      <a:endParaRPr b="1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Our ARNN Model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-10.02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112.54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24%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Facebook Prophet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-4.57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148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26%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Direct LSTM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62.70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187.26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41%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ARIMA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-335.80</a:t>
                      </a:r>
                      <a:endParaRPr b="1"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335.80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60%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Direct CNN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67.91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379.15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78%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74" name="Google Shape;474;p62"/>
          <p:cNvSpPr txBox="1"/>
          <p:nvPr/>
        </p:nvSpPr>
        <p:spPr>
          <a:xfrm>
            <a:off x="2945375" y="63025"/>
            <a:ext cx="7500900" cy="10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— the Missing Puzzle!</a:t>
            </a:r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title"/>
          </p:nvPr>
        </p:nvSpPr>
        <p:spPr>
          <a:xfrm>
            <a:off x="-229850" y="1985325"/>
            <a:ext cx="9445200" cy="607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Electricity Cost </a:t>
            </a:r>
            <a:r>
              <a:rPr lang="en" sz="3600">
                <a:solidFill>
                  <a:srgbClr val="0000FF"/>
                </a:solidFill>
              </a:rPr>
              <a:t>=</a:t>
            </a:r>
            <a:r>
              <a:rPr lang="en" sz="3600">
                <a:solidFill>
                  <a:srgbClr val="000000"/>
                </a:solidFill>
              </a:rPr>
              <a:t> Consumption </a:t>
            </a:r>
            <a:r>
              <a:rPr lang="en" sz="3600">
                <a:solidFill>
                  <a:srgbClr val="1919FF"/>
                </a:solidFill>
              </a:rPr>
              <a:t>X</a:t>
            </a:r>
            <a:r>
              <a:rPr lang="en" sz="3600">
                <a:solidFill>
                  <a:srgbClr val="000000"/>
                </a:solidFill>
              </a:rPr>
              <a:t> </a:t>
            </a:r>
            <a:r>
              <a:rPr lang="en" sz="3600" u="sng">
                <a:solidFill>
                  <a:srgbClr val="FF0000"/>
                </a:solidFill>
              </a:rPr>
              <a:t>Price</a:t>
            </a:r>
            <a:endParaRPr sz="3600" u="sng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/>
          <p:nvPr/>
        </p:nvSpPr>
        <p:spPr>
          <a:xfrm>
            <a:off x="215250" y="3889775"/>
            <a:ext cx="6840900" cy="823500"/>
          </a:xfrm>
          <a:prstGeom prst="rect">
            <a:avLst/>
          </a:prstGeom>
          <a:solidFill>
            <a:srgbClr val="1155CC"/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4"/>
          <p:cNvSpPr txBox="1">
            <a:spLocks noGrp="1"/>
          </p:cNvSpPr>
          <p:nvPr>
            <p:ph type="title"/>
          </p:nvPr>
        </p:nvSpPr>
        <p:spPr>
          <a:xfrm>
            <a:off x="215250" y="137625"/>
            <a:ext cx="5892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the Price Determined?</a:t>
            </a:r>
            <a:endParaRPr/>
          </a:p>
        </p:txBody>
      </p:sp>
      <p:sp>
        <p:nvSpPr>
          <p:cNvPr id="255" name="Google Shape;255;p44"/>
          <p:cNvSpPr/>
          <p:nvPr/>
        </p:nvSpPr>
        <p:spPr>
          <a:xfrm rot="10800000">
            <a:off x="215269" y="2905898"/>
            <a:ext cx="6840856" cy="1230327"/>
          </a:xfrm>
          <a:custGeom>
            <a:avLst/>
            <a:gdLst/>
            <a:ahLst/>
            <a:cxnLst/>
            <a:rect l="l" t="t" r="r" b="b"/>
            <a:pathLst>
              <a:path w="10134601" h="2206865" extrusionOk="0">
                <a:moveTo>
                  <a:pt x="10134600" y="2206865"/>
                </a:moveTo>
                <a:lnTo>
                  <a:pt x="0" y="2206865"/>
                </a:lnTo>
                <a:lnTo>
                  <a:pt x="0" y="813609"/>
                </a:lnTo>
                <a:lnTo>
                  <a:pt x="7550161" y="813609"/>
                </a:lnTo>
                <a:lnTo>
                  <a:pt x="8839201" y="0"/>
                </a:lnTo>
                <a:lnTo>
                  <a:pt x="10128241" y="813609"/>
                </a:lnTo>
                <a:lnTo>
                  <a:pt x="10134600" y="813609"/>
                </a:lnTo>
                <a:lnTo>
                  <a:pt x="10134600" y="817623"/>
                </a:lnTo>
                <a:lnTo>
                  <a:pt x="10134601" y="817623"/>
                </a:lnTo>
                <a:lnTo>
                  <a:pt x="10134600" y="817623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20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44"/>
          <p:cNvSpPr/>
          <p:nvPr/>
        </p:nvSpPr>
        <p:spPr>
          <a:xfrm rot="10800000">
            <a:off x="215273" y="2177990"/>
            <a:ext cx="6840856" cy="1009591"/>
          </a:xfrm>
          <a:custGeom>
            <a:avLst/>
            <a:gdLst/>
            <a:ahLst/>
            <a:cxnLst/>
            <a:rect l="l" t="t" r="r" b="b"/>
            <a:pathLst>
              <a:path w="10134601" h="2206757" extrusionOk="0">
                <a:moveTo>
                  <a:pt x="10134600" y="2206757"/>
                </a:moveTo>
                <a:lnTo>
                  <a:pt x="0" y="2206757"/>
                </a:lnTo>
                <a:lnTo>
                  <a:pt x="0" y="813501"/>
                </a:lnTo>
                <a:lnTo>
                  <a:pt x="7550332" y="813501"/>
                </a:lnTo>
                <a:lnTo>
                  <a:pt x="8839201" y="0"/>
                </a:lnTo>
                <a:lnTo>
                  <a:pt x="10128070" y="813501"/>
                </a:lnTo>
                <a:lnTo>
                  <a:pt x="10134600" y="813501"/>
                </a:lnTo>
                <a:lnTo>
                  <a:pt x="10134600" y="817623"/>
                </a:lnTo>
                <a:lnTo>
                  <a:pt x="10134601" y="817623"/>
                </a:lnTo>
                <a:lnTo>
                  <a:pt x="10134600" y="817623"/>
                </a:ln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20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44"/>
          <p:cNvSpPr/>
          <p:nvPr/>
        </p:nvSpPr>
        <p:spPr>
          <a:xfrm rot="10800000">
            <a:off x="215270" y="1523096"/>
            <a:ext cx="6840855" cy="887905"/>
          </a:xfrm>
          <a:custGeom>
            <a:avLst/>
            <a:gdLst/>
            <a:ahLst/>
            <a:cxnLst/>
            <a:rect l="l" t="t" r="r" b="b"/>
            <a:pathLst>
              <a:path w="10134600" h="2205974" extrusionOk="0">
                <a:moveTo>
                  <a:pt x="10134600" y="2205974"/>
                </a:moveTo>
                <a:lnTo>
                  <a:pt x="0" y="2205974"/>
                </a:lnTo>
                <a:lnTo>
                  <a:pt x="0" y="812718"/>
                </a:lnTo>
                <a:lnTo>
                  <a:pt x="7551571" y="812718"/>
                </a:lnTo>
                <a:lnTo>
                  <a:pt x="8839200" y="0"/>
                </a:lnTo>
                <a:lnTo>
                  <a:pt x="10126829" y="812718"/>
                </a:lnTo>
                <a:lnTo>
                  <a:pt x="10134600" y="812718"/>
                </a:lnTo>
                <a:lnTo>
                  <a:pt x="10134600" y="817623"/>
                </a:lnTo>
                <a:close/>
              </a:path>
            </a:pathLst>
          </a:custGeom>
          <a:solidFill>
            <a:srgbClr val="8B8B9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20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44"/>
          <p:cNvSpPr/>
          <p:nvPr/>
        </p:nvSpPr>
        <p:spPr>
          <a:xfrm rot="10800000">
            <a:off x="215272" y="779650"/>
            <a:ext cx="6840855" cy="1009236"/>
          </a:xfrm>
          <a:custGeom>
            <a:avLst/>
            <a:gdLst/>
            <a:ahLst/>
            <a:cxnLst/>
            <a:rect l="l" t="t" r="r" b="b"/>
            <a:pathLst>
              <a:path w="10134600" h="2205981" extrusionOk="0">
                <a:moveTo>
                  <a:pt x="10134600" y="2205981"/>
                </a:moveTo>
                <a:lnTo>
                  <a:pt x="0" y="2205981"/>
                </a:lnTo>
                <a:lnTo>
                  <a:pt x="0" y="812725"/>
                </a:lnTo>
                <a:lnTo>
                  <a:pt x="7551559" y="812725"/>
                </a:lnTo>
                <a:lnTo>
                  <a:pt x="8839199" y="0"/>
                </a:lnTo>
                <a:lnTo>
                  <a:pt x="10126839" y="812725"/>
                </a:lnTo>
                <a:lnTo>
                  <a:pt x="10134600" y="812725"/>
                </a:lnTo>
                <a:close/>
              </a:path>
            </a:pathLst>
          </a:custGeom>
          <a:solidFill>
            <a:srgbClr val="ECB4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20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44"/>
          <p:cNvSpPr txBox="1"/>
          <p:nvPr/>
        </p:nvSpPr>
        <p:spPr>
          <a:xfrm>
            <a:off x="1813650" y="834541"/>
            <a:ext cx="40854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Users submit daily demand a day before the actual usage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44"/>
          <p:cNvSpPr txBox="1"/>
          <p:nvPr/>
        </p:nvSpPr>
        <p:spPr>
          <a:xfrm>
            <a:off x="611770" y="1020382"/>
            <a:ext cx="833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3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44"/>
          <p:cNvSpPr txBox="1"/>
          <p:nvPr/>
        </p:nvSpPr>
        <p:spPr>
          <a:xfrm>
            <a:off x="611770" y="1707097"/>
            <a:ext cx="833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3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4"/>
          <p:cNvSpPr txBox="1"/>
          <p:nvPr/>
        </p:nvSpPr>
        <p:spPr>
          <a:xfrm>
            <a:off x="611770" y="2481312"/>
            <a:ext cx="833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3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3" name="Google Shape;263;p44"/>
          <p:cNvSpPr txBox="1"/>
          <p:nvPr/>
        </p:nvSpPr>
        <p:spPr>
          <a:xfrm>
            <a:off x="611770" y="3246477"/>
            <a:ext cx="833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3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4"/>
          <p:cNvSpPr txBox="1"/>
          <p:nvPr/>
        </p:nvSpPr>
        <p:spPr>
          <a:xfrm>
            <a:off x="611770" y="4083273"/>
            <a:ext cx="833700" cy="5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endParaRPr sz="35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44"/>
          <p:cNvSpPr txBox="1"/>
          <p:nvPr/>
        </p:nvSpPr>
        <p:spPr>
          <a:xfrm>
            <a:off x="1813650" y="1586638"/>
            <a:ext cx="36441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Suppliers submit price and their respective capacity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44"/>
          <p:cNvSpPr txBox="1"/>
          <p:nvPr/>
        </p:nvSpPr>
        <p:spPr>
          <a:xfrm>
            <a:off x="1813650" y="2251095"/>
            <a:ext cx="51981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Regulators fills the demand by matching the suppliers in ascending order based on their price submitted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44"/>
          <p:cNvSpPr txBox="1"/>
          <p:nvPr/>
        </p:nvSpPr>
        <p:spPr>
          <a:xfrm>
            <a:off x="1813650" y="2942675"/>
            <a:ext cx="5198100" cy="6702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Usually clean energy suppliers will be matched first due the low variable cost, and traditional power plant will be the last matched due to the high fuel cost.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4"/>
          <p:cNvSpPr txBox="1"/>
          <p:nvPr/>
        </p:nvSpPr>
        <p:spPr>
          <a:xfrm>
            <a:off x="1813650" y="4041650"/>
            <a:ext cx="49089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price offered by the last matching supplier will be the price of the electricity.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3">
            <a:alphaModFix/>
          </a:blip>
          <a:srcRect l="28274" t="20674" b="32464"/>
          <a:stretch/>
        </p:blipFill>
        <p:spPr>
          <a:xfrm>
            <a:off x="7332450" y="3718239"/>
            <a:ext cx="1544728" cy="100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2450" y="2615163"/>
            <a:ext cx="1544725" cy="10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4"/>
          <p:cNvPicPr preferRelativeResize="0"/>
          <p:nvPr/>
        </p:nvPicPr>
        <p:blipFill rotWithShape="1">
          <a:blip r:embed="rId5">
            <a:alphaModFix/>
          </a:blip>
          <a:srcRect t="27627" b="28719"/>
          <a:stretch/>
        </p:blipFill>
        <p:spPr>
          <a:xfrm>
            <a:off x="7140335" y="687625"/>
            <a:ext cx="1928966" cy="67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8374" y="1512100"/>
            <a:ext cx="1512870" cy="10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>
            <a:spLocks noGrp="1"/>
          </p:cNvSpPr>
          <p:nvPr>
            <p:ph type="title"/>
          </p:nvPr>
        </p:nvSpPr>
        <p:spPr>
          <a:xfrm>
            <a:off x="333738" y="3028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Breakdown of Variables that May Impact Price</a:t>
            </a:r>
            <a:endParaRPr/>
          </a:p>
        </p:txBody>
      </p:sp>
      <p:cxnSp>
        <p:nvCxnSpPr>
          <p:cNvPr id="278" name="Google Shape;278;p45"/>
          <p:cNvCxnSpPr>
            <a:stCxn id="279" idx="2"/>
            <a:endCxn id="280" idx="0"/>
          </p:cNvCxnSpPr>
          <p:nvPr/>
        </p:nvCxnSpPr>
        <p:spPr>
          <a:xfrm rot="-5400000" flipH="1">
            <a:off x="5128656" y="789225"/>
            <a:ext cx="592500" cy="17973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1" name="Google Shape;281;p45"/>
          <p:cNvCxnSpPr>
            <a:stCxn id="282" idx="0"/>
            <a:endCxn id="279" idx="2"/>
          </p:cNvCxnSpPr>
          <p:nvPr/>
        </p:nvCxnSpPr>
        <p:spPr>
          <a:xfrm rot="-5400000">
            <a:off x="3332013" y="789976"/>
            <a:ext cx="592500" cy="1795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3" name="Google Shape;283;p45"/>
          <p:cNvCxnSpPr>
            <a:stCxn id="284" idx="2"/>
            <a:endCxn id="285" idx="0"/>
          </p:cNvCxnSpPr>
          <p:nvPr/>
        </p:nvCxnSpPr>
        <p:spPr>
          <a:xfrm rot="-5400000" flipH="1">
            <a:off x="2906013" y="3009750"/>
            <a:ext cx="863700" cy="12123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6" name="Google Shape;286;p45"/>
          <p:cNvCxnSpPr>
            <a:stCxn id="287" idx="0"/>
            <a:endCxn id="284" idx="2"/>
          </p:cNvCxnSpPr>
          <p:nvPr/>
        </p:nvCxnSpPr>
        <p:spPr>
          <a:xfrm rot="-5400000">
            <a:off x="1746147" y="3062003"/>
            <a:ext cx="863700" cy="11076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88" name="Google Shape;288;p45"/>
          <p:cNvCxnSpPr>
            <a:stCxn id="280" idx="2"/>
            <a:endCxn id="289" idx="0"/>
          </p:cNvCxnSpPr>
          <p:nvPr/>
        </p:nvCxnSpPr>
        <p:spPr>
          <a:xfrm rot="-5400000" flipH="1">
            <a:off x="6195412" y="2720114"/>
            <a:ext cx="1455600" cy="11994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0" name="Google Shape;290;p45"/>
          <p:cNvCxnSpPr>
            <a:stCxn id="291" idx="0"/>
            <a:endCxn id="280" idx="2"/>
          </p:cNvCxnSpPr>
          <p:nvPr/>
        </p:nvCxnSpPr>
        <p:spPr>
          <a:xfrm rot="-5400000">
            <a:off x="5003986" y="2728100"/>
            <a:ext cx="1455600" cy="11835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9" name="Google Shape;279;p45"/>
          <p:cNvSpPr txBox="1"/>
          <p:nvPr/>
        </p:nvSpPr>
        <p:spPr>
          <a:xfrm>
            <a:off x="3744306" y="996525"/>
            <a:ext cx="1563900" cy="3951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Price</a:t>
            </a:r>
            <a:endParaRPr sz="19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45"/>
          <p:cNvSpPr txBox="1"/>
          <p:nvPr/>
        </p:nvSpPr>
        <p:spPr>
          <a:xfrm>
            <a:off x="1715163" y="1984126"/>
            <a:ext cx="2030400" cy="525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Who is the Last Supplier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45"/>
          <p:cNvSpPr txBox="1"/>
          <p:nvPr/>
        </p:nvSpPr>
        <p:spPr>
          <a:xfrm>
            <a:off x="5381212" y="1984214"/>
            <a:ext cx="1884600" cy="6078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It’s Submitted Cost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5"/>
          <p:cNvSpPr txBox="1"/>
          <p:nvPr/>
        </p:nvSpPr>
        <p:spPr>
          <a:xfrm>
            <a:off x="7093911" y="4047653"/>
            <a:ext cx="858300" cy="525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Bidding Strategy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5"/>
          <p:cNvSpPr txBox="1"/>
          <p:nvPr/>
        </p:nvSpPr>
        <p:spPr>
          <a:xfrm>
            <a:off x="4684636" y="4047650"/>
            <a:ext cx="910800" cy="525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Fuel Cost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5"/>
          <p:cNvSpPr txBox="1"/>
          <p:nvPr/>
        </p:nvSpPr>
        <p:spPr>
          <a:xfrm>
            <a:off x="3410037" y="4047650"/>
            <a:ext cx="1068000" cy="525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No. Suppliers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5"/>
          <p:cNvSpPr txBox="1"/>
          <p:nvPr/>
        </p:nvSpPr>
        <p:spPr>
          <a:xfrm>
            <a:off x="1195047" y="4047653"/>
            <a:ext cx="858300" cy="525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Weather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5"/>
          <p:cNvSpPr txBox="1"/>
          <p:nvPr/>
        </p:nvSpPr>
        <p:spPr>
          <a:xfrm>
            <a:off x="1719063" y="2721750"/>
            <a:ext cx="2025300" cy="4623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Demand and Capacity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2302531" y="4047653"/>
            <a:ext cx="858300" cy="525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Time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3" name="Google Shape;293;p45"/>
          <p:cNvCxnSpPr>
            <a:stCxn id="292" idx="0"/>
            <a:endCxn id="284" idx="2"/>
          </p:cNvCxnSpPr>
          <p:nvPr/>
        </p:nvCxnSpPr>
        <p:spPr>
          <a:xfrm rot="-5400000">
            <a:off x="2300131" y="3615503"/>
            <a:ext cx="863700" cy="6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4" name="Google Shape;294;p45"/>
          <p:cNvSpPr txBox="1"/>
          <p:nvPr/>
        </p:nvSpPr>
        <p:spPr>
          <a:xfrm>
            <a:off x="5789456" y="4047650"/>
            <a:ext cx="1068000" cy="525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Exchange Rate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5" name="Google Shape;295;p45"/>
          <p:cNvCxnSpPr>
            <a:stCxn id="294" idx="0"/>
            <a:endCxn id="280" idx="2"/>
          </p:cNvCxnSpPr>
          <p:nvPr/>
        </p:nvCxnSpPr>
        <p:spPr>
          <a:xfrm rot="-5400000">
            <a:off x="5595956" y="3319550"/>
            <a:ext cx="1455600" cy="6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96" name="Google Shape;296;p45"/>
          <p:cNvCxnSpPr>
            <a:stCxn id="284" idx="0"/>
            <a:endCxn id="282" idx="2"/>
          </p:cNvCxnSpPr>
          <p:nvPr/>
        </p:nvCxnSpPr>
        <p:spPr>
          <a:xfrm rot="5400000" flipH="1">
            <a:off x="2625213" y="2615250"/>
            <a:ext cx="211800" cy="1200"/>
          </a:xfrm>
          <a:prstGeom prst="bentConnector3">
            <a:avLst>
              <a:gd name="adj1" fmla="val 49982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7" name="Google Shape;297;p45"/>
          <p:cNvSpPr txBox="1"/>
          <p:nvPr/>
        </p:nvSpPr>
        <p:spPr>
          <a:xfrm>
            <a:off x="97038" y="4047650"/>
            <a:ext cx="910800" cy="525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No. of Users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8" name="Google Shape;298;p45"/>
          <p:cNvCxnSpPr>
            <a:stCxn id="297" idx="0"/>
            <a:endCxn id="284" idx="2"/>
          </p:cNvCxnSpPr>
          <p:nvPr/>
        </p:nvCxnSpPr>
        <p:spPr>
          <a:xfrm rot="-5400000">
            <a:off x="1210188" y="2526200"/>
            <a:ext cx="863700" cy="2179200"/>
          </a:xfrm>
          <a:prstGeom prst="bentConnector3">
            <a:avLst>
              <a:gd name="adj1" fmla="val 49994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99" name="Google Shape;299;p45"/>
          <p:cNvSpPr txBox="1"/>
          <p:nvPr/>
        </p:nvSpPr>
        <p:spPr>
          <a:xfrm>
            <a:off x="8188664" y="4047653"/>
            <a:ext cx="858300" cy="525900"/>
          </a:xfrm>
          <a:prstGeom prst="rect">
            <a:avLst/>
          </a:prstGeom>
          <a:noFill/>
          <a:ln w="19050" cap="flat" cmpd="sng">
            <a:solidFill>
              <a:srgbClr val="A72A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Op-Cost</a:t>
            </a:r>
            <a:endParaRPr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00" name="Google Shape;300;p45"/>
          <p:cNvCxnSpPr>
            <a:stCxn id="280" idx="2"/>
            <a:endCxn id="299" idx="0"/>
          </p:cNvCxnSpPr>
          <p:nvPr/>
        </p:nvCxnSpPr>
        <p:spPr>
          <a:xfrm rot="-5400000" flipH="1">
            <a:off x="6742912" y="2172614"/>
            <a:ext cx="1455600" cy="2294400"/>
          </a:xfrm>
          <a:prstGeom prst="bentConnector3">
            <a:avLst>
              <a:gd name="adj1" fmla="val 50001"/>
            </a:avLst>
          </a:prstGeom>
          <a:noFill/>
          <a:ln w="19050" cap="flat" cmpd="sng">
            <a:solidFill>
              <a:srgbClr val="C2C2C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Pain Point of Current Solutions</a:t>
            </a:r>
            <a:endParaRPr/>
          </a:p>
        </p:txBody>
      </p:sp>
      <p:sp>
        <p:nvSpPr>
          <p:cNvPr id="306" name="Google Shape;306;p46"/>
          <p:cNvSpPr txBox="1">
            <a:spLocks noGrp="1"/>
          </p:cNvSpPr>
          <p:nvPr>
            <p:ph type="body" idx="1"/>
          </p:nvPr>
        </p:nvSpPr>
        <p:spPr>
          <a:xfrm>
            <a:off x="311707" y="1448150"/>
            <a:ext cx="4249800" cy="54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Variable</a:t>
            </a:r>
            <a:endParaRPr sz="1650" b="1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Price is not a stand alone variable</a:t>
            </a:r>
            <a:endParaRPr sz="1650" b="1">
              <a:solidFill>
                <a:srgbClr val="1D1C1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6"/>
          <p:cNvSpPr txBox="1"/>
          <p:nvPr/>
        </p:nvSpPr>
        <p:spPr>
          <a:xfrm>
            <a:off x="311707" y="2220375"/>
            <a:ext cx="4809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D1C1D"/>
                </a:solidFill>
                <a:highlight>
                  <a:schemeClr val="lt1"/>
                </a:highlight>
              </a:rPr>
              <a:t>2. Complexity</a:t>
            </a:r>
            <a:endParaRPr sz="1650" b="1">
              <a:solidFill>
                <a:srgbClr val="1D1C1D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D1C1D"/>
                </a:solidFill>
                <a:highlight>
                  <a:schemeClr val="lt1"/>
                </a:highlight>
              </a:rPr>
              <a:t>It depends on</a:t>
            </a:r>
            <a:r>
              <a:rPr lang="en" sz="1650" b="1">
                <a:solidFill>
                  <a:srgbClr val="1D1C1D"/>
                </a:solidFill>
                <a:highlight>
                  <a:schemeClr val="lt1"/>
                </a:highlight>
              </a:rPr>
              <a:t> </a:t>
            </a:r>
            <a:r>
              <a:rPr lang="en" sz="1650">
                <a:solidFill>
                  <a:srgbClr val="1D1C1D"/>
                </a:solidFill>
                <a:highlight>
                  <a:schemeClr val="lt1"/>
                </a:highlight>
              </a:rPr>
              <a:t>so many factors</a:t>
            </a:r>
            <a:r>
              <a:rPr lang="en" sz="1650" b="1">
                <a:solidFill>
                  <a:srgbClr val="1D1C1D"/>
                </a:solidFill>
                <a:highlight>
                  <a:schemeClr val="lt1"/>
                </a:highlight>
              </a:rPr>
              <a:t> </a:t>
            </a:r>
            <a:r>
              <a:rPr lang="en" sz="1650">
                <a:solidFill>
                  <a:srgbClr val="1D1C1D"/>
                </a:solidFill>
                <a:highlight>
                  <a:schemeClr val="lt1"/>
                </a:highlight>
              </a:rPr>
              <a:t>aforementioned</a:t>
            </a:r>
            <a:endParaRPr sz="1650">
              <a:solidFill>
                <a:srgbClr val="1D1C1D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b="1">
              <a:solidFill>
                <a:srgbClr val="1D1C1D"/>
              </a:solidFill>
              <a:highlight>
                <a:schemeClr val="lt1"/>
              </a:highlight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311700" y="3037350"/>
            <a:ext cx="5057700" cy="9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D1C1D"/>
                </a:solidFill>
                <a:highlight>
                  <a:schemeClr val="lt1"/>
                </a:highlight>
              </a:rPr>
              <a:t>3. Limitation of Model</a:t>
            </a:r>
            <a:endParaRPr sz="1650" b="1">
              <a:solidFill>
                <a:srgbClr val="1D1C1D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>
                <a:solidFill>
                  <a:srgbClr val="1D1C1D"/>
                </a:solidFill>
                <a:highlight>
                  <a:schemeClr val="lt1"/>
                </a:highlight>
              </a:rPr>
              <a:t>Statistical measure focusing solely on price doesn’t work very well (ARIMA) due to omitted variable bias. </a:t>
            </a:r>
            <a:endParaRPr sz="1650">
              <a:solidFill>
                <a:srgbClr val="1D1C1D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1D1C1D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b="1">
              <a:solidFill>
                <a:srgbClr val="1D1C1D"/>
              </a:solidFill>
              <a:highlight>
                <a:schemeClr val="lt1"/>
              </a:highlight>
            </a:endParaRPr>
          </a:p>
        </p:txBody>
      </p:sp>
      <p:pic>
        <p:nvPicPr>
          <p:cNvPr id="309" name="Google Shape;3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650" y="1186850"/>
            <a:ext cx="329565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/>
          <p:nvPr/>
        </p:nvSpPr>
        <p:spPr>
          <a:xfrm>
            <a:off x="6868725" y="-7800"/>
            <a:ext cx="22752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57318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7"/>
          <p:cNvSpPr txBox="1">
            <a:spLocks noGrp="1"/>
          </p:cNvSpPr>
          <p:nvPr>
            <p:ph type="body" idx="1"/>
          </p:nvPr>
        </p:nvSpPr>
        <p:spPr>
          <a:xfrm>
            <a:off x="932275" y="1416550"/>
            <a:ext cx="4042200" cy="121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Autoregressive Recurrent Neural Networks</a:t>
            </a:r>
            <a:r>
              <a:rPr lang="en" sz="1450">
                <a:solidFill>
                  <a:srgbClr val="1D1C1D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capture the subtle interactions among various factors affecting the price</a:t>
            </a:r>
            <a:endParaRPr sz="2100"/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700" y="1035000"/>
            <a:ext cx="3546600" cy="3057900"/>
          </a:xfrm>
          <a:prstGeom prst="roundRect">
            <a:avLst>
              <a:gd name="adj" fmla="val 7407"/>
            </a:avLst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8" name="Google Shape;318;p47"/>
          <p:cNvSpPr/>
          <p:nvPr/>
        </p:nvSpPr>
        <p:spPr>
          <a:xfrm>
            <a:off x="311698" y="1541000"/>
            <a:ext cx="507550" cy="50755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932275" y="2591050"/>
            <a:ext cx="40614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 b="1">
                <a:solidFill>
                  <a:srgbClr val="1D1C1D"/>
                </a:solidFill>
                <a:highlight>
                  <a:schemeClr val="lt1"/>
                </a:highlight>
              </a:rPr>
              <a:t>Automated Pipeline</a:t>
            </a:r>
            <a:r>
              <a:rPr lang="en" sz="1450">
                <a:solidFill>
                  <a:srgbClr val="1D1C1D"/>
                </a:solidFill>
                <a:highlight>
                  <a:schemeClr val="lt1"/>
                </a:highlight>
              </a:rPr>
              <a:t> to gather input variables from multiple sources and generate the most updated hourly forecast 7 days ahead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7"/>
          <p:cNvSpPr/>
          <p:nvPr/>
        </p:nvSpPr>
        <p:spPr>
          <a:xfrm>
            <a:off x="311698" y="2678925"/>
            <a:ext cx="507550" cy="507550"/>
          </a:xfrm>
          <a:custGeom>
            <a:avLst/>
            <a:gdLst/>
            <a:ahLst/>
            <a:cxnLst/>
            <a:rect l="l" t="t" r="r" b="b"/>
            <a:pathLst>
              <a:path w="176" h="176" extrusionOk="0">
                <a:moveTo>
                  <a:pt x="88" y="110"/>
                </a:moveTo>
                <a:cubicBezTo>
                  <a:pt x="51" y="73"/>
                  <a:pt x="51" y="73"/>
                  <a:pt x="51" y="73"/>
                </a:cubicBezTo>
                <a:cubicBezTo>
                  <a:pt x="50" y="72"/>
                  <a:pt x="49" y="72"/>
                  <a:pt x="48" y="72"/>
                </a:cubicBezTo>
                <a:cubicBezTo>
                  <a:pt x="46" y="72"/>
                  <a:pt x="44" y="74"/>
                  <a:pt x="44" y="76"/>
                </a:cubicBezTo>
                <a:cubicBezTo>
                  <a:pt x="44" y="77"/>
                  <a:pt x="44" y="78"/>
                  <a:pt x="45" y="7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6" y="120"/>
                  <a:pt x="87" y="120"/>
                  <a:pt x="88" y="120"/>
                </a:cubicBezTo>
                <a:cubicBezTo>
                  <a:pt x="89" y="120"/>
                  <a:pt x="90" y="120"/>
                  <a:pt x="91" y="119"/>
                </a:cubicBezTo>
                <a:cubicBezTo>
                  <a:pt x="91" y="119"/>
                  <a:pt x="91" y="119"/>
                  <a:pt x="91" y="11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58" y="49"/>
                  <a:pt x="158" y="49"/>
                  <a:pt x="158" y="49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63" y="43"/>
                  <a:pt x="163" y="43"/>
                  <a:pt x="163" y="43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5" y="31"/>
                  <a:pt x="175" y="31"/>
                  <a:pt x="175" y="31"/>
                </a:cubicBezTo>
                <a:cubicBezTo>
                  <a:pt x="176" y="30"/>
                  <a:pt x="176" y="29"/>
                  <a:pt x="176" y="28"/>
                </a:cubicBezTo>
                <a:cubicBezTo>
                  <a:pt x="176" y="26"/>
                  <a:pt x="174" y="24"/>
                  <a:pt x="172" y="24"/>
                </a:cubicBezTo>
                <a:cubicBezTo>
                  <a:pt x="171" y="24"/>
                  <a:pt x="170" y="24"/>
                  <a:pt x="169" y="25"/>
                </a:cubicBezTo>
                <a:cubicBezTo>
                  <a:pt x="169" y="25"/>
                  <a:pt x="169" y="25"/>
                  <a:pt x="169" y="25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9" y="36"/>
                  <a:pt x="159" y="36"/>
                  <a:pt x="159" y="36"/>
                </a:cubicBezTo>
                <a:cubicBezTo>
                  <a:pt x="153" y="42"/>
                  <a:pt x="153" y="42"/>
                  <a:pt x="153" y="42"/>
                </a:cubicBezTo>
                <a:cubicBezTo>
                  <a:pt x="153" y="42"/>
                  <a:pt x="153" y="42"/>
                  <a:pt x="153" y="42"/>
                </a:cubicBezTo>
                <a:lnTo>
                  <a:pt x="88" y="110"/>
                </a:lnTo>
                <a:close/>
                <a:moveTo>
                  <a:pt x="169" y="54"/>
                </a:moveTo>
                <a:cubicBezTo>
                  <a:pt x="167" y="53"/>
                  <a:pt x="165" y="53"/>
                  <a:pt x="163" y="54"/>
                </a:cubicBezTo>
                <a:cubicBezTo>
                  <a:pt x="162" y="55"/>
                  <a:pt x="162" y="57"/>
                  <a:pt x="162" y="58"/>
                </a:cubicBezTo>
                <a:cubicBezTo>
                  <a:pt x="162" y="58"/>
                  <a:pt x="162" y="58"/>
                  <a:pt x="162" y="58"/>
                </a:cubicBezTo>
                <a:cubicBezTo>
                  <a:pt x="166" y="68"/>
                  <a:pt x="168" y="78"/>
                  <a:pt x="168" y="88"/>
                </a:cubicBezTo>
                <a:cubicBezTo>
                  <a:pt x="168" y="132"/>
                  <a:pt x="132" y="168"/>
                  <a:pt x="88" y="168"/>
                </a:cubicBezTo>
                <a:cubicBezTo>
                  <a:pt x="44" y="168"/>
                  <a:pt x="8" y="132"/>
                  <a:pt x="8" y="88"/>
                </a:cubicBezTo>
                <a:cubicBezTo>
                  <a:pt x="8" y="44"/>
                  <a:pt x="44" y="8"/>
                  <a:pt x="88" y="8"/>
                </a:cubicBezTo>
                <a:cubicBezTo>
                  <a:pt x="111" y="8"/>
                  <a:pt x="131" y="17"/>
                  <a:pt x="146" y="33"/>
                </a:cubicBezTo>
                <a:cubicBezTo>
                  <a:pt x="146" y="32"/>
                  <a:pt x="146" y="32"/>
                  <a:pt x="146" y="32"/>
                </a:cubicBezTo>
                <a:cubicBezTo>
                  <a:pt x="147" y="34"/>
                  <a:pt x="150" y="34"/>
                  <a:pt x="151" y="32"/>
                </a:cubicBezTo>
                <a:cubicBezTo>
                  <a:pt x="153" y="31"/>
                  <a:pt x="153" y="28"/>
                  <a:pt x="151" y="27"/>
                </a:cubicBezTo>
                <a:cubicBezTo>
                  <a:pt x="151" y="27"/>
                  <a:pt x="151" y="26"/>
                  <a:pt x="151" y="26"/>
                </a:cubicBezTo>
                <a:cubicBezTo>
                  <a:pt x="135" y="10"/>
                  <a:pt x="113" y="0"/>
                  <a:pt x="88" y="0"/>
                </a:cubicBezTo>
                <a:cubicBezTo>
                  <a:pt x="39" y="0"/>
                  <a:pt x="0" y="39"/>
                  <a:pt x="0" y="88"/>
                </a:cubicBezTo>
                <a:cubicBezTo>
                  <a:pt x="0" y="137"/>
                  <a:pt x="39" y="176"/>
                  <a:pt x="88" y="176"/>
                </a:cubicBezTo>
                <a:cubicBezTo>
                  <a:pt x="137" y="176"/>
                  <a:pt x="176" y="137"/>
                  <a:pt x="176" y="88"/>
                </a:cubicBezTo>
                <a:cubicBezTo>
                  <a:pt x="176" y="77"/>
                  <a:pt x="174" y="66"/>
                  <a:pt x="170" y="56"/>
                </a:cubicBezTo>
                <a:cubicBezTo>
                  <a:pt x="170" y="55"/>
                  <a:pt x="169" y="55"/>
                  <a:pt x="169" y="54"/>
                </a:cubicBezTo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8"/>
          <p:cNvSpPr/>
          <p:nvPr/>
        </p:nvSpPr>
        <p:spPr>
          <a:xfrm>
            <a:off x="5491875" y="1755025"/>
            <a:ext cx="3351000" cy="2106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8"/>
          <p:cNvSpPr/>
          <p:nvPr/>
        </p:nvSpPr>
        <p:spPr>
          <a:xfrm>
            <a:off x="302100" y="1404825"/>
            <a:ext cx="4400400" cy="3420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title"/>
          </p:nvPr>
        </p:nvSpPr>
        <p:spPr>
          <a:xfrm>
            <a:off x="302100" y="236975"/>
            <a:ext cx="84579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Model Evaluation</a:t>
            </a:r>
            <a:endParaRPr sz="2200" b="1"/>
          </a:p>
        </p:txBody>
      </p:sp>
      <p:pic>
        <p:nvPicPr>
          <p:cNvPr id="328" name="Google Shape;328;p48"/>
          <p:cNvPicPr preferRelativeResize="0"/>
          <p:nvPr/>
        </p:nvPicPr>
        <p:blipFill rotWithShape="1">
          <a:blip r:embed="rId3">
            <a:alphaModFix/>
          </a:blip>
          <a:srcRect t="1756" b="1756"/>
          <a:stretch/>
        </p:blipFill>
        <p:spPr>
          <a:xfrm>
            <a:off x="561350" y="1613025"/>
            <a:ext cx="3881901" cy="31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8" descr="Arrow Clockwise curve"/>
          <p:cNvSpPr/>
          <p:nvPr/>
        </p:nvSpPr>
        <p:spPr>
          <a:xfrm rot="5167520">
            <a:off x="4376608" y="2385988"/>
            <a:ext cx="694913" cy="1290821"/>
          </a:xfrm>
          <a:custGeom>
            <a:avLst/>
            <a:gdLst/>
            <a:ahLst/>
            <a:cxnLst/>
            <a:rect l="l" t="t" r="r" b="b"/>
            <a:pathLst>
              <a:path w="552450" h="704876" extrusionOk="0">
                <a:moveTo>
                  <a:pt x="552450" y="704876"/>
                </a:moveTo>
                <a:cubicBezTo>
                  <a:pt x="552450" y="704876"/>
                  <a:pt x="323850" y="633439"/>
                  <a:pt x="323850" y="228626"/>
                </a:cubicBezTo>
                <a:lnTo>
                  <a:pt x="457200" y="228626"/>
                </a:lnTo>
                <a:lnTo>
                  <a:pt x="228600" y="26"/>
                </a:lnTo>
                <a:cubicBezTo>
                  <a:pt x="228600" y="-2831"/>
                  <a:pt x="0" y="228626"/>
                  <a:pt x="0" y="228626"/>
                </a:cubicBezTo>
                <a:lnTo>
                  <a:pt x="123825" y="228626"/>
                </a:lnTo>
                <a:cubicBezTo>
                  <a:pt x="123825" y="229579"/>
                  <a:pt x="159068" y="615341"/>
                  <a:pt x="552450" y="704876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20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0" name="Google Shape;330;p48"/>
          <p:cNvSpPr txBox="1"/>
          <p:nvPr/>
        </p:nvSpPr>
        <p:spPr>
          <a:xfrm>
            <a:off x="302100" y="688950"/>
            <a:ext cx="86157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Mean Absolute Error (MAE) to measure the </a:t>
            </a: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unscaled absolute difference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between actual and forecast value which is </a:t>
            </a: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less impacted by outliers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8"/>
          <p:cNvSpPr txBox="1"/>
          <p:nvPr/>
        </p:nvSpPr>
        <p:spPr>
          <a:xfrm>
            <a:off x="5536575" y="1755025"/>
            <a:ext cx="3306300" cy="8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BB321"/>
                </a:solidFill>
                <a:latin typeface="Roboto"/>
                <a:ea typeface="Roboto"/>
                <a:cs typeface="Roboto"/>
                <a:sym typeface="Roboto"/>
              </a:rPr>
              <a:t>Winner</a:t>
            </a:r>
            <a:r>
              <a:rPr lang="en" sz="1900" b="1">
                <a:solidFill>
                  <a:srgbClr val="FBB32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900" b="1">
              <a:solidFill>
                <a:srgbClr val="FBB3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latin typeface="Roboto"/>
                <a:ea typeface="Roboto"/>
                <a:cs typeface="Roboto"/>
                <a:sym typeface="Roboto"/>
              </a:rPr>
              <a:t>   Autoregressive RNN !</a:t>
            </a:r>
            <a:endParaRPr sz="23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8"/>
          <p:cNvSpPr txBox="1"/>
          <p:nvPr/>
        </p:nvSpPr>
        <p:spPr>
          <a:xfrm>
            <a:off x="1629550" y="1404825"/>
            <a:ext cx="2148300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Mean Absolute Error </a:t>
            </a:r>
            <a:endParaRPr sz="19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48">
            <a:hlinkClick r:id="rId4"/>
          </p:cNvPr>
          <p:cNvSpPr/>
          <p:nvPr/>
        </p:nvSpPr>
        <p:spPr>
          <a:xfrm>
            <a:off x="5880375" y="2808500"/>
            <a:ext cx="2658300" cy="667200"/>
          </a:xfrm>
          <a:prstGeom prst="roundRect">
            <a:avLst>
              <a:gd name="adj" fmla="val 16667"/>
            </a:avLst>
          </a:prstGeom>
          <a:solidFill>
            <a:srgbClr val="3C78D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8">
            <a:hlinkClick r:id="rId4"/>
          </p:cNvPr>
          <p:cNvSpPr/>
          <p:nvPr/>
        </p:nvSpPr>
        <p:spPr>
          <a:xfrm>
            <a:off x="6214873" y="2970734"/>
            <a:ext cx="1923107" cy="30811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  <a:t>Learn More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9"/>
          <p:cNvSpPr txBox="1">
            <a:spLocks noGrp="1"/>
          </p:cNvSpPr>
          <p:nvPr>
            <p:ph type="title"/>
          </p:nvPr>
        </p:nvSpPr>
        <p:spPr>
          <a:xfrm>
            <a:off x="201100" y="18877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Key Takeaway</a:t>
            </a:r>
            <a:endParaRPr sz="2700"/>
          </a:p>
        </p:txBody>
      </p:sp>
      <p:sp>
        <p:nvSpPr>
          <p:cNvPr id="340" name="Google Shape;340;p49"/>
          <p:cNvSpPr/>
          <p:nvPr/>
        </p:nvSpPr>
        <p:spPr>
          <a:xfrm rot="-251095">
            <a:off x="3697224" y="1715286"/>
            <a:ext cx="1144909" cy="1201150"/>
          </a:xfrm>
          <a:custGeom>
            <a:avLst/>
            <a:gdLst/>
            <a:ahLst/>
            <a:cxnLst/>
            <a:rect l="l" t="t" r="r" b="b"/>
            <a:pathLst>
              <a:path w="3713355" h="3713356" extrusionOk="0">
                <a:moveTo>
                  <a:pt x="2171700" y="0"/>
                </a:moveTo>
                <a:cubicBezTo>
                  <a:pt x="2771398" y="0"/>
                  <a:pt x="3314324" y="243076"/>
                  <a:pt x="3707324" y="636076"/>
                </a:cubicBezTo>
                <a:lnTo>
                  <a:pt x="3713355" y="642712"/>
                </a:lnTo>
                <a:lnTo>
                  <a:pt x="642713" y="3713356"/>
                </a:lnTo>
                <a:lnTo>
                  <a:pt x="636076" y="3707324"/>
                </a:lnTo>
                <a:cubicBezTo>
                  <a:pt x="243076" y="3314324"/>
                  <a:pt x="0" y="2771399"/>
                  <a:pt x="0" y="2171700"/>
                </a:cubicBezTo>
                <a:cubicBezTo>
                  <a:pt x="0" y="972303"/>
                  <a:pt x="972303" y="0"/>
                  <a:pt x="2171700" y="0"/>
                </a:cubicBezTo>
                <a:close/>
              </a:path>
            </a:pathLst>
          </a:custGeom>
          <a:solidFill>
            <a:srgbClr val="ECB400">
              <a:alpha val="80000"/>
            </a:srgbClr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0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49"/>
          <p:cNvSpPr/>
          <p:nvPr/>
        </p:nvSpPr>
        <p:spPr>
          <a:xfrm rot="10548905">
            <a:off x="3945587" y="1858081"/>
            <a:ext cx="1144909" cy="1201150"/>
          </a:xfrm>
          <a:custGeom>
            <a:avLst/>
            <a:gdLst/>
            <a:ahLst/>
            <a:cxnLst/>
            <a:rect l="l" t="t" r="r" b="b"/>
            <a:pathLst>
              <a:path w="3713355" h="3713356" extrusionOk="0">
                <a:moveTo>
                  <a:pt x="2171700" y="0"/>
                </a:moveTo>
                <a:cubicBezTo>
                  <a:pt x="2771398" y="0"/>
                  <a:pt x="3314324" y="243076"/>
                  <a:pt x="3707324" y="636076"/>
                </a:cubicBezTo>
                <a:lnTo>
                  <a:pt x="3713355" y="642712"/>
                </a:lnTo>
                <a:lnTo>
                  <a:pt x="642713" y="3713356"/>
                </a:lnTo>
                <a:lnTo>
                  <a:pt x="636076" y="3707324"/>
                </a:lnTo>
                <a:cubicBezTo>
                  <a:pt x="243076" y="3314324"/>
                  <a:pt x="0" y="2771399"/>
                  <a:pt x="0" y="2171700"/>
                </a:cubicBezTo>
                <a:cubicBezTo>
                  <a:pt x="0" y="972303"/>
                  <a:pt x="972303" y="0"/>
                  <a:pt x="2171700" y="0"/>
                </a:cubicBezTo>
                <a:close/>
              </a:path>
            </a:pathLst>
          </a:custGeom>
          <a:solidFill>
            <a:srgbClr val="203864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20386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42" name="Google Shape;342;p49"/>
          <p:cNvCxnSpPr/>
          <p:nvPr/>
        </p:nvCxnSpPr>
        <p:spPr>
          <a:xfrm flipH="1">
            <a:off x="3540500" y="1366975"/>
            <a:ext cx="1668300" cy="2073600"/>
          </a:xfrm>
          <a:prstGeom prst="straightConnector1">
            <a:avLst/>
          </a:prstGeom>
          <a:noFill/>
          <a:ln w="19050" cap="sq" cmpd="sng">
            <a:solidFill>
              <a:srgbClr val="ECB400"/>
            </a:solidFill>
            <a:prstDash val="solid"/>
            <a:bevel/>
            <a:headEnd type="none" w="sm" len="sm"/>
            <a:tailEnd type="none" w="sm" len="sm"/>
          </a:ln>
        </p:spPr>
      </p:cxnSp>
      <p:pic>
        <p:nvPicPr>
          <p:cNvPr id="343" name="Google Shape;34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848" y="2344601"/>
            <a:ext cx="522939" cy="33843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9"/>
          <p:cNvSpPr txBox="1"/>
          <p:nvPr/>
        </p:nvSpPr>
        <p:spPr>
          <a:xfrm>
            <a:off x="201100" y="1078575"/>
            <a:ext cx="39210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600" b="1">
                <a:solidFill>
                  <a:srgbClr val="ECB400"/>
                </a:solidFill>
                <a:latin typeface="Roboto"/>
                <a:ea typeface="Roboto"/>
                <a:cs typeface="Roboto"/>
                <a:sym typeface="Roboto"/>
              </a:rPr>
              <a:t>Model </a:t>
            </a:r>
            <a:endParaRPr sz="2600" b="1">
              <a:solidFill>
                <a:srgbClr val="ECB4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400" b="1" i="0" u="none" strike="noStrike" cap="none">
                <a:solidFill>
                  <a:srgbClr val="ECB400"/>
                </a:solidFill>
                <a:latin typeface="Roboto"/>
                <a:ea typeface="Roboto"/>
                <a:cs typeface="Roboto"/>
                <a:sym typeface="Roboto"/>
              </a:rPr>
              <a:t>01 </a:t>
            </a:r>
            <a:r>
              <a:rPr lang="en" sz="1800" b="1" i="0" u="none" strike="noStrike" cap="none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 i="0" u="none" strike="noStrike" cap="none">
                <a:latin typeface="Roboto"/>
                <a:ea typeface="Roboto"/>
                <a:cs typeface="Roboto"/>
                <a:sym typeface="Roboto"/>
              </a:rPr>
              <a:t>Identify underlying factors</a:t>
            </a:r>
            <a:endParaRPr sz="1800" i="0" u="none" strike="noStrike" cap="none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400" b="1">
                <a:solidFill>
                  <a:srgbClr val="ECB400"/>
                </a:solidFill>
                <a:latin typeface="Roboto"/>
                <a:ea typeface="Roboto"/>
                <a:cs typeface="Roboto"/>
                <a:sym typeface="Roboto"/>
              </a:rPr>
              <a:t>02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Neural networks to capture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       non-linear relationships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0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400" b="1">
                <a:solidFill>
                  <a:srgbClr val="ECB400"/>
                </a:solidFill>
                <a:latin typeface="Roboto"/>
                <a:ea typeface="Roboto"/>
                <a:cs typeface="Roboto"/>
                <a:sym typeface="Roboto"/>
              </a:rPr>
              <a:t>03 </a:t>
            </a:r>
            <a:r>
              <a:rPr lang="en" sz="18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No one model fits all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8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5" name="Google Shape;345;p49"/>
          <p:cNvSpPr txBox="1"/>
          <p:nvPr/>
        </p:nvSpPr>
        <p:spPr>
          <a:xfrm>
            <a:off x="5248525" y="1673050"/>
            <a:ext cx="3757200" cy="23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500" b="1">
                <a:solidFill>
                  <a:srgbClr val="203864"/>
                </a:solidFill>
                <a:latin typeface="Roboto"/>
                <a:ea typeface="Roboto"/>
                <a:cs typeface="Roboto"/>
                <a:sym typeface="Roboto"/>
              </a:rPr>
              <a:t>Infrastructure</a:t>
            </a:r>
            <a:endParaRPr sz="2500" b="1">
              <a:solidFill>
                <a:srgbClr val="203864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300" b="1" i="0" u="none" strike="noStrike" cap="none">
                <a:solidFill>
                  <a:srgbClr val="203864"/>
                </a:solidFill>
                <a:latin typeface="Roboto"/>
                <a:ea typeface="Roboto"/>
                <a:cs typeface="Roboto"/>
                <a:sym typeface="Roboto"/>
              </a:rPr>
              <a:t>01 </a:t>
            </a:r>
            <a:r>
              <a:rPr lang="en" sz="1700" b="1" i="0" u="none" strike="noStrike" cap="none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End-to-end AWS infrastructure is scalable and easily customizable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9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2300" b="1">
                <a:solidFill>
                  <a:srgbClr val="203864"/>
                </a:solidFill>
                <a:latin typeface="Roboto"/>
                <a:ea typeface="Roboto"/>
                <a:cs typeface="Roboto"/>
                <a:sym typeface="Roboto"/>
              </a:rPr>
              <a:t>02 </a:t>
            </a:r>
            <a:r>
              <a:rPr lang="en" sz="1700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700">
                <a:latin typeface="Roboto"/>
                <a:ea typeface="Roboto"/>
                <a:cs typeface="Roboto"/>
                <a:sym typeface="Roboto"/>
              </a:rPr>
              <a:t>AWS Lambda and Cloudwatch to make it super cost-effective</a:t>
            </a:r>
            <a:endParaRPr sz="17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6" name="Google Shape;346;p49"/>
          <p:cNvGrpSpPr/>
          <p:nvPr/>
        </p:nvGrpSpPr>
        <p:grpSpPr>
          <a:xfrm>
            <a:off x="5757925" y="3818413"/>
            <a:ext cx="3150548" cy="909338"/>
            <a:chOff x="5548525" y="3887538"/>
            <a:chExt cx="3150548" cy="909338"/>
          </a:xfrm>
        </p:grpSpPr>
        <p:pic>
          <p:nvPicPr>
            <p:cNvPr id="347" name="Google Shape;347;p4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548525" y="3944839"/>
              <a:ext cx="732562" cy="8520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08238" y="3905201"/>
              <a:ext cx="676529" cy="7402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4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90552" y="3887538"/>
              <a:ext cx="1008521" cy="891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Google Shape;350;p49"/>
            <p:cNvSpPr/>
            <p:nvPr/>
          </p:nvSpPr>
          <p:spPr>
            <a:xfrm>
              <a:off x="6365455" y="4141657"/>
              <a:ext cx="328200" cy="328200"/>
            </a:xfrm>
            <a:prstGeom prst="mathPlus">
              <a:avLst>
                <a:gd name="adj1" fmla="val 23520"/>
              </a:avLst>
            </a:prstGeom>
            <a:solidFill>
              <a:srgbClr val="ECB400">
                <a:alpha val="800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9"/>
            <p:cNvSpPr/>
            <p:nvPr/>
          </p:nvSpPr>
          <p:spPr>
            <a:xfrm>
              <a:off x="7419682" y="4141657"/>
              <a:ext cx="328200" cy="328200"/>
            </a:xfrm>
            <a:prstGeom prst="mathPlus">
              <a:avLst>
                <a:gd name="adj1" fmla="val 23520"/>
              </a:avLst>
            </a:prstGeom>
            <a:solidFill>
              <a:srgbClr val="ECB400">
                <a:alpha val="8000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9"/>
            <p:cNvSpPr txBox="1"/>
            <p:nvPr/>
          </p:nvSpPr>
          <p:spPr>
            <a:xfrm>
              <a:off x="6639498" y="4546481"/>
              <a:ext cx="1122900" cy="23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CloudWatch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3" name="Google Shape;353;p49" descr="Statistics"/>
          <p:cNvGrpSpPr/>
          <p:nvPr/>
        </p:nvGrpSpPr>
        <p:grpSpPr>
          <a:xfrm>
            <a:off x="3923893" y="2026584"/>
            <a:ext cx="381256" cy="404351"/>
            <a:chOff x="1962150" y="3282331"/>
            <a:chExt cx="657225" cy="666806"/>
          </a:xfrm>
        </p:grpSpPr>
        <p:sp>
          <p:nvSpPr>
            <p:cNvPr id="354" name="Google Shape;354;p49"/>
            <p:cNvSpPr/>
            <p:nvPr/>
          </p:nvSpPr>
          <p:spPr>
            <a:xfrm>
              <a:off x="2066766" y="3282331"/>
              <a:ext cx="524033" cy="571555"/>
            </a:xfrm>
            <a:custGeom>
              <a:avLst/>
              <a:gdLst/>
              <a:ahLst/>
              <a:cxnLst/>
              <a:rect l="l" t="t" r="r" b="b"/>
              <a:pathLst>
                <a:path w="524033" h="571555" extrusionOk="0">
                  <a:moveTo>
                    <a:pt x="524033" y="66730"/>
                  </a:moveTo>
                  <a:cubicBezTo>
                    <a:pt x="524064" y="29907"/>
                    <a:pt x="494237" y="31"/>
                    <a:pt x="457414" y="0"/>
                  </a:cubicBezTo>
                  <a:cubicBezTo>
                    <a:pt x="420590" y="-30"/>
                    <a:pt x="390714" y="29796"/>
                    <a:pt x="390683" y="66620"/>
                  </a:cubicBezTo>
                  <a:cubicBezTo>
                    <a:pt x="390664" y="89186"/>
                    <a:pt x="402062" y="110232"/>
                    <a:pt x="420973" y="122547"/>
                  </a:cubicBezTo>
                  <a:lnTo>
                    <a:pt x="371633" y="266755"/>
                  </a:lnTo>
                  <a:lnTo>
                    <a:pt x="371633" y="266755"/>
                  </a:lnTo>
                  <a:cubicBezTo>
                    <a:pt x="358015" y="266740"/>
                    <a:pt x="344719" y="270895"/>
                    <a:pt x="333533" y="278662"/>
                  </a:cubicBezTo>
                  <a:lnTo>
                    <a:pt x="234092" y="204081"/>
                  </a:lnTo>
                  <a:cubicBezTo>
                    <a:pt x="246844" y="169536"/>
                    <a:pt x="229177" y="131194"/>
                    <a:pt x="194632" y="118442"/>
                  </a:cubicBezTo>
                  <a:cubicBezTo>
                    <a:pt x="160087" y="105690"/>
                    <a:pt x="121745" y="123356"/>
                    <a:pt x="108994" y="157902"/>
                  </a:cubicBezTo>
                  <a:cubicBezTo>
                    <a:pt x="98352" y="186730"/>
                    <a:pt x="108791" y="219097"/>
                    <a:pt x="134270" y="236275"/>
                  </a:cubicBezTo>
                  <a:lnTo>
                    <a:pt x="70739" y="438205"/>
                  </a:lnTo>
                  <a:lnTo>
                    <a:pt x="66833" y="438205"/>
                  </a:lnTo>
                  <a:cubicBezTo>
                    <a:pt x="30010" y="438118"/>
                    <a:pt x="88" y="467898"/>
                    <a:pt x="0" y="504721"/>
                  </a:cubicBezTo>
                  <a:cubicBezTo>
                    <a:pt x="-87" y="541545"/>
                    <a:pt x="29692" y="571468"/>
                    <a:pt x="66516" y="571555"/>
                  </a:cubicBezTo>
                  <a:cubicBezTo>
                    <a:pt x="103340" y="571643"/>
                    <a:pt x="133262" y="541862"/>
                    <a:pt x="133349" y="505038"/>
                  </a:cubicBezTo>
                  <a:cubicBezTo>
                    <a:pt x="133400" y="483941"/>
                    <a:pt x="123461" y="464064"/>
                    <a:pt x="106553" y="451445"/>
                  </a:cubicBezTo>
                  <a:lnTo>
                    <a:pt x="170656" y="247705"/>
                  </a:lnTo>
                  <a:lnTo>
                    <a:pt x="171608" y="247705"/>
                  </a:lnTo>
                  <a:cubicBezTo>
                    <a:pt x="185882" y="247679"/>
                    <a:pt x="199772" y="243071"/>
                    <a:pt x="211232" y="234561"/>
                  </a:cubicBezTo>
                  <a:lnTo>
                    <a:pt x="309816" y="308380"/>
                  </a:lnTo>
                  <a:cubicBezTo>
                    <a:pt x="306644" y="316352"/>
                    <a:pt x="304996" y="324849"/>
                    <a:pt x="304958" y="333430"/>
                  </a:cubicBezTo>
                  <a:cubicBezTo>
                    <a:pt x="304944" y="370254"/>
                    <a:pt x="334784" y="400117"/>
                    <a:pt x="371608" y="400131"/>
                  </a:cubicBezTo>
                  <a:cubicBezTo>
                    <a:pt x="408431" y="400145"/>
                    <a:pt x="438294" y="370305"/>
                    <a:pt x="438308" y="333483"/>
                  </a:cubicBezTo>
                  <a:cubicBezTo>
                    <a:pt x="438317" y="311007"/>
                    <a:pt x="427001" y="290038"/>
                    <a:pt x="408209" y="277709"/>
                  </a:cubicBezTo>
                  <a:lnTo>
                    <a:pt x="457358" y="133405"/>
                  </a:lnTo>
                  <a:cubicBezTo>
                    <a:pt x="494182" y="133405"/>
                    <a:pt x="524033" y="103554"/>
                    <a:pt x="524033" y="66730"/>
                  </a:cubicBez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5" name="Google Shape;355;p49"/>
            <p:cNvSpPr/>
            <p:nvPr/>
          </p:nvSpPr>
          <p:spPr>
            <a:xfrm>
              <a:off x="1962150" y="3282387"/>
              <a:ext cx="657225" cy="666750"/>
            </a:xfrm>
            <a:custGeom>
              <a:avLst/>
              <a:gdLst/>
              <a:ahLst/>
              <a:cxnLst/>
              <a:rect l="l" t="t" r="r" b="b"/>
              <a:pathLst>
                <a:path w="657225" h="666750" extrusionOk="0">
                  <a:moveTo>
                    <a:pt x="57150" y="0"/>
                  </a:moveTo>
                  <a:lnTo>
                    <a:pt x="0" y="0"/>
                  </a:lnTo>
                  <a:lnTo>
                    <a:pt x="0" y="666750"/>
                  </a:lnTo>
                  <a:lnTo>
                    <a:pt x="657225" y="666750"/>
                  </a:lnTo>
                  <a:lnTo>
                    <a:pt x="657225" y="609600"/>
                  </a:lnTo>
                  <a:lnTo>
                    <a:pt x="57150" y="609600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20386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rgbClr val="203864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700</Words>
  <Application>Microsoft Office PowerPoint</Application>
  <PresentationFormat>On-screen Show (16:9)</PresentationFormat>
  <Paragraphs>172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Dancing Script</vt:lpstr>
      <vt:lpstr>Montserrat</vt:lpstr>
      <vt:lpstr>Arial</vt:lpstr>
      <vt:lpstr>Roboto</vt:lpstr>
      <vt:lpstr>Simple Light</vt:lpstr>
      <vt:lpstr>Geometric</vt:lpstr>
      <vt:lpstr>Geometric</vt:lpstr>
      <vt:lpstr> Presented by Electric Foresights</vt:lpstr>
      <vt:lpstr>Traditional electricity cost saving focus on consumption control</vt:lpstr>
      <vt:lpstr>Price — the Missing Puzzle!</vt:lpstr>
      <vt:lpstr>How is the Price Determined?</vt:lpstr>
      <vt:lpstr>A Breakdown of Variables that May Impact Price</vt:lpstr>
      <vt:lpstr>The Pain Point of Current Solutions</vt:lpstr>
      <vt:lpstr>Our Solution </vt:lpstr>
      <vt:lpstr>Model Evaluation</vt:lpstr>
      <vt:lpstr>Key Takeaway</vt:lpstr>
      <vt:lpstr>Product Demo</vt:lpstr>
      <vt:lpstr>What our product means to you ?</vt:lpstr>
      <vt:lpstr>Use Case Demo  -- Client Information</vt:lpstr>
      <vt:lpstr>Use Case Demo</vt:lpstr>
      <vt:lpstr>Quick Recap</vt:lpstr>
      <vt:lpstr>PowerPoint Presentation</vt:lpstr>
      <vt:lpstr>Q &amp; A</vt:lpstr>
      <vt:lpstr>Reference </vt:lpstr>
      <vt:lpstr>PowerPoint Presentation</vt:lpstr>
      <vt:lpstr>PowerPoint Presentation</vt:lpstr>
      <vt:lpstr>PowerPoint Presentation</vt:lpstr>
      <vt:lpstr>Use Cases</vt:lpstr>
      <vt:lpstr>Model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 Electric Foresights</dc:title>
  <dc:creator>menghsien lin</dc:creator>
  <cp:lastModifiedBy>menghsien lin</cp:lastModifiedBy>
  <cp:revision>1</cp:revision>
  <dcterms:modified xsi:type="dcterms:W3CDTF">2020-12-09T19:31:48Z</dcterms:modified>
</cp:coreProperties>
</file>